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17"/>
  </p:notesMasterIdLst>
  <p:sldIdLst>
    <p:sldId id="283" r:id="rId2"/>
    <p:sldId id="257" r:id="rId3"/>
    <p:sldId id="270" r:id="rId4"/>
    <p:sldId id="271" r:id="rId5"/>
    <p:sldId id="276" r:id="rId6"/>
    <p:sldId id="273" r:id="rId7"/>
    <p:sldId id="274" r:id="rId8"/>
    <p:sldId id="272" r:id="rId9"/>
    <p:sldId id="282" r:id="rId10"/>
    <p:sldId id="275" r:id="rId11"/>
    <p:sldId id="267" r:id="rId12"/>
    <p:sldId id="268" r:id="rId13"/>
    <p:sldId id="269" r:id="rId14"/>
    <p:sldId id="279" r:id="rId15"/>
    <p:sldId id="28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61A"/>
    <a:srgbClr val="663300"/>
    <a:srgbClr val="0066FF"/>
    <a:srgbClr val="003300"/>
    <a:srgbClr val="B7E7C6"/>
    <a:srgbClr val="000099"/>
    <a:srgbClr val="000066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054F0B-D03A-443F-94E0-307C5B5F5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8EC93-9A46-406A-B73A-2F971CE1C6E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65D148-B215-499B-9298-9C81DE7CAC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BF98C9-1DED-43A0-8AC1-DDEFA7166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D18B59-AE4A-48D1-815A-53AC85B5B5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44737D-9F85-4189-9B1E-FF9248597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B93939-F2C2-4A76-B67F-52EA38A776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A60C55-33F8-4C24-97FB-7E4AC5566F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D21A86-2EBC-47EC-81D5-B7257DFB24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9A2501-AF1B-4E90-AF3B-DD6F68DA9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EC71CF-3183-4EC9-A1FF-940154F7AF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D7392-BCA4-4873-A126-3BEA1E2A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D1E503-E8EC-4901-9932-06B2DA3E6E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A185489-E78C-4F14-834D-94FF0334A2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ЕГЭ. Задание 8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ОРФОГРАФИЯ. </a:t>
            </a:r>
          </a:p>
          <a:p>
            <a:r>
              <a:rPr lang="ru-RU" dirty="0" smtClean="0"/>
              <a:t>Гласные </a:t>
            </a:r>
            <a:r>
              <a:rPr lang="ru-RU" dirty="0" smtClean="0"/>
              <a:t>в </a:t>
            </a:r>
            <a:r>
              <a:rPr lang="ru-RU" dirty="0" smtClean="0"/>
              <a:t>корне слова (повторение-обобщение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5733256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Янус Оксана Анатольевна,</a:t>
            </a:r>
            <a:br>
              <a:rPr lang="ru-RU" i="1" dirty="0" smtClean="0"/>
            </a:br>
            <a:r>
              <a:rPr lang="ru-RU" i="1" dirty="0" smtClean="0"/>
              <a:t>учитель русского языка и литературы</a:t>
            </a:r>
            <a:br>
              <a:rPr lang="ru-RU" i="1" dirty="0" smtClean="0"/>
            </a:br>
            <a:r>
              <a:rPr lang="ru-RU" i="1" dirty="0" smtClean="0"/>
              <a:t>МБОУ «ЦО п. </a:t>
            </a:r>
            <a:r>
              <a:rPr lang="ru-RU" i="1" dirty="0" err="1" smtClean="0"/>
              <a:t>Беринговского</a:t>
            </a:r>
            <a:r>
              <a:rPr lang="ru-RU" i="1" dirty="0" smtClean="0"/>
              <a:t>»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Практическая </a:t>
            </a:r>
            <a:r>
              <a:rPr lang="ru-RU" sz="3200" dirty="0" smtClean="0"/>
              <a:t>работа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361950">
              <a:lnSpc>
                <a:spcPct val="150000"/>
              </a:lnSpc>
              <a:buNone/>
              <a:defRPr/>
            </a:pPr>
            <a:r>
              <a:rPr lang="ru-RU" sz="2400" dirty="0" err="1" smtClean="0">
                <a:sym typeface="Wingdings 2"/>
              </a:rPr>
              <a:t>Зарнить</a:t>
            </a:r>
            <a:r>
              <a:rPr lang="ru-RU" sz="2400" dirty="0" smtClean="0">
                <a:sym typeface="Wingdings 2"/>
              </a:rPr>
              <a:t> </a:t>
            </a:r>
            <a:r>
              <a:rPr lang="ru-RU" sz="2400" dirty="0" smtClean="0">
                <a:sym typeface="Wingdings 2"/>
              </a:rPr>
              <a:t>сомнение</a:t>
            </a:r>
            <a:r>
              <a:rPr lang="ru-RU" sz="2400" dirty="0" smtClean="0">
                <a:sym typeface="Wingdings 2"/>
              </a:rPr>
              <a:t>, </a:t>
            </a:r>
            <a:r>
              <a:rPr lang="ru-RU" sz="2400" dirty="0" err="1" smtClean="0">
                <a:sym typeface="Wingdings 2"/>
              </a:rPr>
              <a:t>замреть</a:t>
            </a:r>
            <a:r>
              <a:rPr lang="ru-RU" sz="2400" dirty="0" smtClean="0">
                <a:sym typeface="Wingdings 2"/>
              </a:rPr>
              <a:t> </a:t>
            </a:r>
            <a:r>
              <a:rPr lang="ru-RU" sz="2400" dirty="0" smtClean="0">
                <a:sym typeface="Wingdings 2"/>
              </a:rPr>
              <a:t>от восторга, </a:t>
            </a:r>
            <a:r>
              <a:rPr lang="ru-RU" sz="2400" dirty="0" smtClean="0">
                <a:sym typeface="Wingdings 2"/>
              </a:rPr>
              <a:t>лёгкое </a:t>
            </a:r>
            <a:r>
              <a:rPr lang="ru-RU" sz="2400" dirty="0" err="1" smtClean="0">
                <a:sym typeface="Wingdings 2"/>
              </a:rPr>
              <a:t>приксновение</a:t>
            </a:r>
            <a:r>
              <a:rPr lang="ru-RU" sz="2400" dirty="0" smtClean="0">
                <a:sym typeface="Wingdings 2"/>
              </a:rPr>
              <a:t>, </a:t>
            </a:r>
            <a:r>
              <a:rPr lang="ru-RU" sz="2400" dirty="0" err="1" smtClean="0">
                <a:sym typeface="Wingdings 2"/>
              </a:rPr>
              <a:t>возрстающая</a:t>
            </a:r>
            <a:r>
              <a:rPr lang="ru-RU" sz="2400" dirty="0" smtClean="0">
                <a:sym typeface="Wingdings 2"/>
              </a:rPr>
              <a:t> ответственность, </a:t>
            </a:r>
            <a:r>
              <a:rPr lang="ru-RU" sz="2400" dirty="0" err="1" smtClean="0">
                <a:sym typeface="Wingdings 2"/>
              </a:rPr>
              <a:t>пократь</a:t>
            </a:r>
            <a:r>
              <a:rPr lang="ru-RU" sz="2400" dirty="0" smtClean="0">
                <a:sym typeface="Wingdings 2"/>
              </a:rPr>
              <a:t> за предательство, </a:t>
            </a:r>
            <a:r>
              <a:rPr lang="ru-RU" sz="2400" dirty="0" err="1" smtClean="0">
                <a:sym typeface="Wingdings 2"/>
              </a:rPr>
              <a:t>избрательная</a:t>
            </a:r>
            <a:r>
              <a:rPr lang="ru-RU" sz="2400" dirty="0" smtClean="0">
                <a:sym typeface="Wingdings 2"/>
              </a:rPr>
              <a:t> </a:t>
            </a:r>
            <a:r>
              <a:rPr lang="ru-RU" sz="2400" dirty="0" err="1" smtClean="0">
                <a:sym typeface="Wingdings 2"/>
              </a:rPr>
              <a:t>кмпания</a:t>
            </a:r>
            <a:r>
              <a:rPr lang="ru-RU" sz="2400" dirty="0" smtClean="0">
                <a:sym typeface="Wingdings 2"/>
              </a:rPr>
              <a:t>, </a:t>
            </a:r>
            <a:r>
              <a:rPr lang="ru-RU" sz="2400" dirty="0" err="1" smtClean="0">
                <a:sym typeface="Wingdings 2"/>
              </a:rPr>
              <a:t>вырвненная</a:t>
            </a:r>
            <a:r>
              <a:rPr lang="ru-RU" sz="2400" dirty="0" smtClean="0">
                <a:sym typeface="Wingdings 2"/>
              </a:rPr>
              <a:t> грядка, </a:t>
            </a:r>
            <a:r>
              <a:rPr lang="ru-RU" sz="2400" dirty="0" err="1" smtClean="0">
                <a:sym typeface="Wingdings 2"/>
              </a:rPr>
              <a:t>зря</a:t>
            </a:r>
            <a:r>
              <a:rPr lang="ru-RU" sz="2400" dirty="0" smtClean="0">
                <a:sym typeface="Wingdings 2"/>
              </a:rPr>
              <a:t> </a:t>
            </a:r>
            <a:r>
              <a:rPr lang="ru-RU" sz="2400" dirty="0" err="1" smtClean="0">
                <a:sym typeface="Wingdings 2"/>
              </a:rPr>
              <a:t>начла</a:t>
            </a:r>
            <a:r>
              <a:rPr lang="ru-RU" sz="2400" dirty="0" smtClean="0">
                <a:sym typeface="Wingdings 2"/>
              </a:rPr>
              <a:t> </a:t>
            </a:r>
            <a:r>
              <a:rPr lang="ru-RU" sz="2400" dirty="0" err="1" smtClean="0">
                <a:sym typeface="Wingdings 2"/>
              </a:rPr>
              <a:t>разграться</a:t>
            </a:r>
            <a:r>
              <a:rPr lang="ru-RU" sz="2400" dirty="0" smtClean="0">
                <a:sym typeface="Wingdings 2"/>
              </a:rPr>
              <a:t>, </a:t>
            </a:r>
            <a:r>
              <a:rPr lang="ru-RU" sz="2400" dirty="0" err="1" smtClean="0">
                <a:sym typeface="Wingdings 2"/>
              </a:rPr>
              <a:t>одрить</a:t>
            </a:r>
            <a:r>
              <a:rPr lang="ru-RU" sz="2400" dirty="0" smtClean="0">
                <a:sym typeface="Wingdings 2"/>
              </a:rPr>
              <a:t> лаской, </a:t>
            </a:r>
            <a:r>
              <a:rPr lang="ru-RU" sz="2400" dirty="0" err="1" smtClean="0">
                <a:sym typeface="Wingdings 2"/>
              </a:rPr>
              <a:t>вскчить</a:t>
            </a:r>
            <a:r>
              <a:rPr lang="ru-RU" sz="2400" dirty="0" smtClean="0">
                <a:sym typeface="Wingdings 2"/>
              </a:rPr>
              <a:t> на коня, </a:t>
            </a:r>
            <a:r>
              <a:rPr lang="ru-RU" sz="2400" dirty="0" err="1" smtClean="0">
                <a:sym typeface="Wingdings 2"/>
              </a:rPr>
              <a:t>претврить</a:t>
            </a:r>
            <a:r>
              <a:rPr lang="ru-RU" sz="2400" dirty="0" smtClean="0">
                <a:sym typeface="Wingdings 2"/>
              </a:rPr>
              <a:t> в жизнь, маленький </a:t>
            </a:r>
            <a:r>
              <a:rPr lang="ru-RU" sz="2400" dirty="0" err="1" smtClean="0">
                <a:sym typeface="Wingdings 2"/>
              </a:rPr>
              <a:t>рсток</a:t>
            </a:r>
            <a:r>
              <a:rPr lang="ru-RU" sz="2400" dirty="0" smtClean="0">
                <a:sym typeface="Wingdings 2"/>
              </a:rPr>
              <a:t>, </a:t>
            </a:r>
            <a:r>
              <a:rPr lang="ru-RU" sz="2400" dirty="0" err="1" smtClean="0">
                <a:sym typeface="Wingdings 2"/>
              </a:rPr>
              <a:t>прослвлять</a:t>
            </a:r>
            <a:r>
              <a:rPr lang="ru-RU" sz="2400" dirty="0" smtClean="0">
                <a:sym typeface="Wingdings 2"/>
              </a:rPr>
              <a:t> труд, </a:t>
            </a:r>
            <a:r>
              <a:rPr lang="ru-RU" sz="2400" dirty="0" err="1" smtClean="0">
                <a:sym typeface="Wingdings 2"/>
              </a:rPr>
              <a:t>расстлающаяся</a:t>
            </a:r>
            <a:r>
              <a:rPr lang="ru-RU" sz="2400" dirty="0" smtClean="0">
                <a:sym typeface="Wingdings 2"/>
              </a:rPr>
              <a:t> </a:t>
            </a:r>
            <a:r>
              <a:rPr lang="ru-RU" sz="2400" dirty="0" err="1" smtClean="0">
                <a:sym typeface="Wingdings 2"/>
              </a:rPr>
              <a:t>рвнина</a:t>
            </a:r>
            <a:r>
              <a:rPr lang="ru-RU" sz="2400" dirty="0" smtClean="0">
                <a:sym typeface="Wingdings 2"/>
              </a:rPr>
              <a:t>,  </a:t>
            </a:r>
            <a:r>
              <a:rPr lang="ru-RU" sz="2400" dirty="0" err="1" smtClean="0">
                <a:sym typeface="Wingdings 2"/>
              </a:rPr>
              <a:t>возрстающее</a:t>
            </a:r>
            <a:r>
              <a:rPr lang="ru-RU" sz="2400" dirty="0" smtClean="0">
                <a:sym typeface="Wingdings 2"/>
              </a:rPr>
              <a:t> напряжение, бессмертное </a:t>
            </a:r>
            <a:r>
              <a:rPr lang="ru-RU" sz="2400" dirty="0" err="1" smtClean="0">
                <a:sym typeface="Wingdings 2"/>
              </a:rPr>
              <a:t>тврение</a:t>
            </a:r>
            <a:r>
              <a:rPr lang="ru-RU" sz="2400" dirty="0" smtClean="0">
                <a:sym typeface="Wingdings 2"/>
              </a:rPr>
              <a:t>, сложное </a:t>
            </a:r>
            <a:r>
              <a:rPr lang="ru-RU" sz="2400" dirty="0" err="1" smtClean="0">
                <a:sym typeface="Wingdings 2"/>
              </a:rPr>
              <a:t>предлжение</a:t>
            </a:r>
            <a:r>
              <a:rPr lang="ru-RU" sz="2400" dirty="0" smtClean="0">
                <a:sym typeface="Wingdings 2"/>
              </a:rPr>
              <a:t>, </a:t>
            </a:r>
            <a:r>
              <a:rPr lang="ru-RU" sz="2400" dirty="0" err="1" smtClean="0">
                <a:sym typeface="Wingdings 2"/>
              </a:rPr>
              <a:t>ксательная</a:t>
            </a:r>
            <a:r>
              <a:rPr lang="ru-RU" sz="2400" dirty="0" smtClean="0">
                <a:sym typeface="Wingdings 2"/>
              </a:rPr>
              <a:t> к окружности, </a:t>
            </a:r>
            <a:r>
              <a:rPr lang="ru-RU" sz="2400" dirty="0" err="1" smtClean="0">
                <a:sym typeface="Wingdings 2"/>
              </a:rPr>
              <a:t>вырщенный</a:t>
            </a:r>
            <a:r>
              <a:rPr lang="ru-RU" sz="2400" dirty="0" smtClean="0">
                <a:sym typeface="Wingdings 2"/>
              </a:rPr>
              <a:t> в теплице.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Правописание гласных в корне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400" dirty="0" smtClean="0"/>
              <a:t>Тренировочные </a:t>
            </a:r>
            <a:r>
              <a:rPr lang="ru-RU" sz="2400" dirty="0" smtClean="0"/>
              <a:t>задания</a:t>
            </a:r>
            <a:endParaRPr lang="ru-RU" sz="2400" dirty="0" smtClean="0"/>
          </a:p>
          <a:p>
            <a:pPr eaLnBrk="1" hangingPunct="1"/>
            <a:endParaRPr lang="ru-RU" sz="2000" dirty="0" smtClean="0"/>
          </a:p>
          <a:p>
            <a:pPr marL="0" indent="361950" eaLnBrk="1" hangingPunct="1">
              <a:buNone/>
            </a:pPr>
            <a:r>
              <a:rPr lang="ru-RU" sz="2400" dirty="0" smtClean="0"/>
              <a:t>В каком ряду во всех словах пишется  проверяемая безударная гласная в корне </a:t>
            </a:r>
            <a:r>
              <a:rPr lang="ru-RU" sz="2400" dirty="0" smtClean="0"/>
              <a:t>слова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marL="0" indent="361950" eaLnBrk="1" hangingPunct="1">
              <a:buNone/>
            </a:pPr>
            <a:endParaRPr lang="ru-RU" sz="2400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dirty="0" err="1" smtClean="0"/>
              <a:t>нагр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вать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стр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мление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соч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тающий</a:t>
            </a:r>
            <a:endParaRPr lang="ru-RU" sz="2400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dirty="0" err="1" smtClean="0"/>
              <a:t>под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хв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стун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просл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вляя</a:t>
            </a:r>
            <a:endParaRPr lang="ru-RU" sz="2400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dirty="0" err="1" smtClean="0"/>
              <a:t>переб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решь</a:t>
            </a:r>
            <a:r>
              <a:rPr lang="ru-RU" sz="2400" dirty="0" smtClean="0"/>
              <a:t>, </a:t>
            </a:r>
            <a:r>
              <a:rPr lang="ru-RU" sz="2400" dirty="0" err="1" smtClean="0"/>
              <a:t>к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варный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ст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рона</a:t>
            </a:r>
            <a:endParaRPr lang="ru-RU" sz="2400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dirty="0" err="1" smtClean="0"/>
              <a:t>об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яние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прик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снуться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л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скающий</a:t>
            </a:r>
            <a:endParaRPr lang="ru-RU" sz="2400" dirty="0" smtClean="0"/>
          </a:p>
          <a:p>
            <a:pPr eaLnBrk="1" hangingPunct="1">
              <a:buFont typeface="Wingdings 3" pitchFamily="18" charset="2"/>
              <a:buNone/>
            </a:pPr>
            <a:endParaRPr lang="ru-RU" sz="2400" dirty="0" smtClean="0">
              <a:solidFill>
                <a:srgbClr val="D4061A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solidFill>
                  <a:srgbClr val="D4061A"/>
                </a:solidFill>
              </a:rPr>
              <a:t>(</a:t>
            </a:r>
            <a:r>
              <a:rPr lang="ru-RU" sz="2400" dirty="0" smtClean="0">
                <a:solidFill>
                  <a:srgbClr val="D4061A"/>
                </a:solidFill>
              </a:rPr>
              <a:t>2)</a:t>
            </a:r>
          </a:p>
          <a:p>
            <a:pPr eaLnBrk="1" hangingPunct="1">
              <a:buFont typeface="Wingdings 3" pitchFamily="18" charset="2"/>
              <a:buNone/>
            </a:pPr>
            <a:endParaRPr lang="ru-RU" sz="2400" dirty="0" smtClean="0"/>
          </a:p>
          <a:p>
            <a:pPr eaLnBrk="1" hangingPunct="1">
              <a:buFont typeface="Wingdings 3" pitchFamily="18" charset="2"/>
              <a:buNone/>
            </a:pPr>
            <a:endParaRPr lang="ru-RU" sz="2400" dirty="0" smtClean="0"/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Правописание гласных в корне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В каком ряду во всех словах чередующиеся </a:t>
            </a:r>
            <a:r>
              <a:rPr lang="ru-RU" sz="2400" dirty="0" smtClean="0"/>
              <a:t>гласные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marL="361950" indent="-347663" eaLnBrk="1" fontAlgn="auto" hangingPunct="1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соб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рутся</a:t>
            </a:r>
            <a:r>
              <a:rPr lang="ru-RU" sz="2400" dirty="0" smtClean="0"/>
              <a:t>, </a:t>
            </a:r>
            <a:r>
              <a:rPr lang="ru-RU" sz="2400" dirty="0" err="1" smtClean="0"/>
              <a:t>заг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релый</a:t>
            </a:r>
            <a:r>
              <a:rPr lang="ru-RU" sz="2400" dirty="0" smtClean="0"/>
              <a:t>, </a:t>
            </a:r>
            <a:r>
              <a:rPr lang="ru-RU" sz="2400" dirty="0" err="1" smtClean="0"/>
              <a:t>оз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ренный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с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туация</a:t>
            </a:r>
            <a:r>
              <a:rPr lang="ru-RU" sz="2400" dirty="0" smtClean="0"/>
              <a:t>, </a:t>
            </a:r>
            <a:r>
              <a:rPr lang="ru-RU" sz="2400" dirty="0" err="1" smtClean="0"/>
              <a:t>эп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демия</a:t>
            </a:r>
            <a:r>
              <a:rPr lang="ru-RU" sz="2400" dirty="0" smtClean="0"/>
              <a:t>, </a:t>
            </a:r>
            <a:r>
              <a:rPr lang="ru-RU" sz="2400" dirty="0" err="1" smtClean="0"/>
              <a:t>ок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заться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ст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рона</a:t>
            </a:r>
            <a:r>
              <a:rPr lang="ru-RU" sz="2400" dirty="0" smtClean="0"/>
              <a:t>, </a:t>
            </a:r>
            <a:r>
              <a:rPr lang="ru-RU" sz="2400" dirty="0" err="1" smtClean="0"/>
              <a:t>бл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гословение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осм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леть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п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чать</a:t>
            </a:r>
            <a:r>
              <a:rPr lang="ru-RU" sz="2400" dirty="0" smtClean="0"/>
              <a:t>, </a:t>
            </a:r>
            <a:r>
              <a:rPr lang="ru-RU" sz="2400" dirty="0" err="1" smtClean="0"/>
              <a:t>фр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зеология</a:t>
            </a:r>
            <a:r>
              <a:rPr lang="ru-RU" sz="2400" dirty="0" smtClean="0"/>
              <a:t>, </a:t>
            </a:r>
            <a:r>
              <a:rPr lang="ru-RU" sz="2400" dirty="0" err="1" smtClean="0"/>
              <a:t>эл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мент</a:t>
            </a:r>
            <a:endParaRPr lang="ru-RU" sz="2400" dirty="0" smtClean="0"/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rabicPeriod"/>
              <a:defRPr/>
            </a:pPr>
            <a:endParaRPr lang="ru-RU" dirty="0" smtClean="0"/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rgbClr val="D4061A"/>
                </a:solidFill>
              </a:rPr>
              <a:t>(1</a:t>
            </a:r>
            <a:r>
              <a:rPr lang="ru-RU" sz="2400" dirty="0" smtClean="0">
                <a:solidFill>
                  <a:srgbClr val="D4061A"/>
                </a:solidFill>
              </a:rPr>
              <a:t>)</a:t>
            </a:r>
            <a:endParaRPr lang="ru-RU" sz="2400" dirty="0">
              <a:solidFill>
                <a:srgbClr val="D4061A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Правописание гласных в </a:t>
            </a:r>
            <a:r>
              <a:rPr lang="ru-RU" sz="3200" dirty="0" smtClean="0"/>
              <a:t>корне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В каком ряду пропущены непроверяемые </a:t>
            </a:r>
            <a:r>
              <a:rPr lang="ru-RU" sz="2400" dirty="0" smtClean="0"/>
              <a:t>гласные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rabicPeriod"/>
              <a:defRPr/>
            </a:pPr>
            <a:endParaRPr lang="ru-RU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м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лчаливый</a:t>
            </a:r>
            <a:r>
              <a:rPr lang="ru-RU" sz="2400" dirty="0" smtClean="0"/>
              <a:t>, </a:t>
            </a:r>
            <a:r>
              <a:rPr lang="ru-RU" sz="2400" dirty="0" err="1" smtClean="0"/>
              <a:t>согр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вать</a:t>
            </a:r>
            <a:r>
              <a:rPr lang="ru-RU" sz="2400" dirty="0" smtClean="0"/>
              <a:t>, </a:t>
            </a:r>
            <a:r>
              <a:rPr lang="ru-RU" sz="2400" dirty="0" err="1" smtClean="0"/>
              <a:t>оз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рять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изб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гающий</a:t>
            </a:r>
            <a:r>
              <a:rPr lang="ru-RU" sz="2400" dirty="0" smtClean="0"/>
              <a:t>, </a:t>
            </a:r>
            <a:r>
              <a:rPr lang="ru-RU" sz="2400" dirty="0" err="1" smtClean="0"/>
              <a:t>л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рический</a:t>
            </a:r>
            <a:r>
              <a:rPr lang="ru-RU" sz="2400" dirty="0" smtClean="0"/>
              <a:t>, </a:t>
            </a:r>
            <a:r>
              <a:rPr lang="ru-RU" sz="2400" dirty="0" err="1" smtClean="0"/>
              <a:t>зак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номерный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о</a:t>
            </a:r>
            <a:r>
              <a:rPr lang="ru-RU" sz="2400" dirty="0" err="1" smtClean="0"/>
              <a:t>пр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делить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ч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ловечество</a:t>
            </a:r>
            <a:r>
              <a:rPr lang="ru-RU" sz="2400" dirty="0" smtClean="0"/>
              <a:t>, </a:t>
            </a:r>
            <a:r>
              <a:rPr lang="ru-RU" sz="2400" dirty="0" err="1" smtClean="0"/>
              <a:t>уб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диться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осм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леть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жение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к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мпромисс</a:t>
            </a:r>
            <a:endParaRPr lang="ru-RU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600" dirty="0" smtClean="0">
                <a:solidFill>
                  <a:srgbClr val="D4061A"/>
                </a:solidFill>
              </a:rPr>
              <a:t>(3)</a:t>
            </a:r>
            <a:endParaRPr lang="ru-RU" sz="2600" dirty="0">
              <a:solidFill>
                <a:srgbClr val="D4061A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Правописание гласных в </a:t>
            </a:r>
            <a:r>
              <a:rPr lang="ru-RU" sz="3200" dirty="0" smtClean="0"/>
              <a:t>корне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В каком ряду во всех словах пропущена одна и та же </a:t>
            </a:r>
            <a:r>
              <a:rPr lang="ru-RU" sz="2400" dirty="0" smtClean="0"/>
              <a:t>буква?</a:t>
            </a:r>
          </a:p>
          <a:p>
            <a:pPr marL="0" indent="361950" eaLnBrk="1" fontAlgn="auto" hangingPunct="1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к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мерсант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ря</a:t>
            </a:r>
            <a:r>
              <a:rPr lang="ru-RU" sz="2400" dirty="0" smtClean="0"/>
              <a:t>, </a:t>
            </a:r>
            <a:r>
              <a:rPr lang="ru-RU" sz="2400" dirty="0" err="1" smtClean="0"/>
              <a:t>раск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лить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д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кумент</a:t>
            </a:r>
            <a:r>
              <a:rPr lang="ru-RU" sz="2400" dirty="0" smtClean="0"/>
              <a:t>, </a:t>
            </a:r>
            <a:r>
              <a:rPr lang="ru-RU" sz="2400" dirty="0" err="1" smtClean="0"/>
              <a:t>акв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рель</a:t>
            </a:r>
            <a:r>
              <a:rPr lang="ru-RU" sz="2400" dirty="0" smtClean="0"/>
              <a:t>, </a:t>
            </a:r>
            <a:r>
              <a:rPr lang="ru-RU" sz="2400" dirty="0" err="1" smtClean="0"/>
              <a:t>г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рячность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ф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рендум</a:t>
            </a:r>
            <a:r>
              <a:rPr lang="ru-RU" sz="2400" dirty="0" smtClean="0"/>
              <a:t>, </a:t>
            </a:r>
            <a:r>
              <a:rPr lang="ru-RU" sz="2400" dirty="0" err="1" smtClean="0"/>
              <a:t>п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риодика</a:t>
            </a:r>
            <a:endParaRPr lang="ru-RU" sz="2400" dirty="0" smtClean="0"/>
          </a:p>
          <a:p>
            <a:pPr marL="624078" indent="-514350">
              <a:buFont typeface="Wingdings 3"/>
              <a:buAutoNum type="arabicPeriod"/>
              <a:defRPr/>
            </a:pPr>
            <a:r>
              <a:rPr lang="ru-RU" sz="2400" dirty="0" err="1" smtClean="0"/>
              <a:t>ф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номен</a:t>
            </a:r>
            <a:r>
              <a:rPr lang="ru-RU" sz="2400" dirty="0" smtClean="0"/>
              <a:t>, </a:t>
            </a:r>
            <a:r>
              <a:rPr lang="ru-RU" sz="2400" dirty="0" err="1" smtClean="0"/>
              <a:t>п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гмент</a:t>
            </a:r>
            <a:r>
              <a:rPr lang="ru-RU" sz="2400" dirty="0" smtClean="0"/>
              <a:t>, </a:t>
            </a:r>
            <a:r>
              <a:rPr lang="ru-RU" sz="2400" dirty="0" err="1" smtClean="0"/>
              <a:t>сож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лея</a:t>
            </a:r>
            <a:endParaRPr lang="ru-RU" sz="2400" dirty="0" smtClean="0"/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rabicPeriod"/>
              <a:defRPr/>
            </a:pPr>
            <a:endParaRPr lang="ru-RU" dirty="0" smtClean="0"/>
          </a:p>
          <a:p>
            <a:pPr marL="624078" indent="-514350">
              <a:buNone/>
              <a:defRPr/>
            </a:pPr>
            <a:r>
              <a:rPr lang="ru-RU" sz="2600" dirty="0" smtClean="0">
                <a:solidFill>
                  <a:srgbClr val="D4061A"/>
                </a:solidFill>
              </a:rPr>
              <a:t>(3</a:t>
            </a:r>
            <a:r>
              <a:rPr lang="ru-RU" sz="2600" dirty="0" smtClean="0">
                <a:solidFill>
                  <a:srgbClr val="D4061A"/>
                </a:solidFill>
              </a:rPr>
              <a:t>)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000" dirty="0" smtClean="0"/>
              <a:t>Русский язык. ЕГЭ-Учебник. / М.М. </a:t>
            </a:r>
            <a:r>
              <a:rPr lang="ru-RU" sz="2000" dirty="0" err="1" smtClean="0"/>
              <a:t>Баронова</a:t>
            </a:r>
            <a:r>
              <a:rPr lang="ru-RU" sz="2000" dirty="0" smtClean="0"/>
              <a:t>. – М.: АСТ: </a:t>
            </a:r>
            <a:r>
              <a:rPr lang="ru-RU" sz="2000" dirty="0" err="1" smtClean="0"/>
              <a:t>Астрель</a:t>
            </a:r>
            <a:r>
              <a:rPr lang="ru-RU" sz="2000" dirty="0" smtClean="0"/>
              <a:t>; Владимир: ВКТ, 2011.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000" dirty="0" smtClean="0">
                <a:hlinkClick r:id="rId2"/>
              </a:rPr>
              <a:t>www.fipi.ru</a:t>
            </a:r>
            <a:endParaRPr lang="en-US" sz="2000" dirty="0" smtClean="0"/>
          </a:p>
          <a:p>
            <a:pPr marL="596646" indent="-514350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ОРФОГРАФИЯ</a:t>
            </a:r>
            <a:r>
              <a:rPr lang="ru-RU" sz="22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Arial Unicode MS" pitchFamily="34" charset="-128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Unicode MS" pitchFamily="34" charset="-128"/>
              </a:rPr>
            </a:br>
            <a:endParaRPr lang="ru-RU" sz="2000" dirty="0" smtClean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solidFill>
                  <a:srgbClr val="000066"/>
                </a:solidFill>
              </a:rPr>
              <a:t>Принципы русской </a:t>
            </a:r>
            <a:r>
              <a:rPr lang="ru-RU" sz="2800" dirty="0" smtClean="0">
                <a:solidFill>
                  <a:srgbClr val="000066"/>
                </a:solidFill>
              </a:rPr>
              <a:t>орфографии</a:t>
            </a:r>
            <a:endParaRPr lang="ru-RU" sz="2800" dirty="0" smtClean="0">
              <a:solidFill>
                <a:srgbClr val="000066"/>
              </a:solidFill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0066"/>
                </a:solidFill>
              </a:rPr>
              <a:t>Морфологический принцип</a:t>
            </a:r>
            <a:r>
              <a:rPr lang="ru-RU" sz="1800" dirty="0" smtClean="0"/>
              <a:t>. Все значимые части слова (морфемы) пишутся так, как произносятся в сильной </a:t>
            </a:r>
            <a:r>
              <a:rPr lang="ru-RU" sz="1800" dirty="0" smtClean="0"/>
              <a:t>позиции.</a:t>
            </a:r>
            <a:br>
              <a:rPr lang="ru-RU" sz="1800" dirty="0" smtClean="0"/>
            </a:br>
            <a:r>
              <a:rPr lang="vi-VN" sz="1800" dirty="0" smtClean="0">
                <a:solidFill>
                  <a:srgbClr val="FF0000"/>
                </a:solidFill>
                <a:latin typeface="Corbel" pitchFamily="34" charset="0"/>
              </a:rPr>
              <a:t>Столы́</a:t>
            </a:r>
            <a:r>
              <a:rPr lang="ru-RU" sz="18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Corbel" pitchFamily="34" charset="0"/>
              </a:rPr>
              <a:t>–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сто́л</a:t>
            </a:r>
            <a:endParaRPr lang="ru-RU" sz="18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0066"/>
                </a:solidFill>
              </a:rPr>
              <a:t>Фонетический </a:t>
            </a:r>
            <a:r>
              <a:rPr lang="ru-RU" sz="2000" dirty="0" smtClean="0">
                <a:solidFill>
                  <a:srgbClr val="000066"/>
                </a:solidFill>
              </a:rPr>
              <a:t>принцип. </a:t>
            </a:r>
            <a:r>
              <a:rPr lang="ru-RU" sz="1800" dirty="0" smtClean="0"/>
              <a:t>Н</a:t>
            </a:r>
            <a:r>
              <a:rPr lang="ru-RU" sz="1800" dirty="0" smtClean="0"/>
              <a:t>аписания </a:t>
            </a:r>
            <a:r>
              <a:rPr lang="ru-RU" sz="1800" dirty="0" smtClean="0"/>
              <a:t>в соответствии с произношением:  </a:t>
            </a:r>
            <a:r>
              <a:rPr lang="ru-RU" sz="1800" dirty="0" smtClean="0">
                <a:solidFill>
                  <a:srgbClr val="FF0000"/>
                </a:solidFill>
              </a:rPr>
              <a:t>расписать </a:t>
            </a:r>
            <a:r>
              <a:rPr lang="ru-RU" sz="1800" dirty="0" smtClean="0">
                <a:solidFill>
                  <a:srgbClr val="FF0000"/>
                </a:solidFill>
              </a:rPr>
              <a:t>–</a:t>
            </a:r>
            <a:r>
              <a:rPr lang="ru-RU" sz="1800" dirty="0" smtClean="0">
                <a:solidFill>
                  <a:srgbClr val="FF0000"/>
                </a:solidFill>
              </a:rPr>
              <a:t> роспись</a:t>
            </a:r>
            <a:r>
              <a:rPr lang="ru-RU" sz="1800" dirty="0" smtClean="0"/>
              <a:t>, </a:t>
            </a:r>
            <a:r>
              <a:rPr lang="ru-RU" sz="1800" dirty="0" smtClean="0"/>
              <a:t>правописание </a:t>
            </a:r>
            <a:r>
              <a:rPr lang="ru-RU" sz="1800" dirty="0" smtClean="0"/>
              <a:t>приставок </a:t>
            </a:r>
            <a:r>
              <a:rPr lang="ru-RU" sz="1800" dirty="0" smtClean="0">
                <a:solidFill>
                  <a:srgbClr val="FF0000"/>
                </a:solidFill>
              </a:rPr>
              <a:t>рассказать </a:t>
            </a:r>
            <a:r>
              <a:rPr lang="ru-RU" sz="1800" dirty="0" smtClean="0">
                <a:solidFill>
                  <a:srgbClr val="FF0000"/>
                </a:solidFill>
              </a:rPr>
              <a:t>–</a:t>
            </a:r>
            <a:r>
              <a:rPr lang="ru-RU" sz="1800" dirty="0" smtClean="0">
                <a:solidFill>
                  <a:srgbClr val="FF0000"/>
                </a:solidFill>
              </a:rPr>
              <a:t> раздвинуть</a:t>
            </a:r>
            <a:r>
              <a:rPr lang="ru-RU" sz="1800" dirty="0" smtClean="0"/>
              <a:t>, чередующиеся </a:t>
            </a:r>
            <a:r>
              <a:rPr lang="ru-RU" sz="1800" dirty="0" smtClean="0"/>
              <a:t>гласные </a:t>
            </a:r>
            <a:r>
              <a:rPr lang="ru-RU" sz="1800" dirty="0" smtClean="0">
                <a:solidFill>
                  <a:srgbClr val="D4061A"/>
                </a:solidFill>
              </a:rPr>
              <a:t>-</a:t>
            </a:r>
            <a:r>
              <a:rPr lang="ru-RU" sz="1800" dirty="0" err="1" smtClean="0">
                <a:solidFill>
                  <a:srgbClr val="FF0000"/>
                </a:solidFill>
              </a:rPr>
              <a:t>зор</a:t>
            </a:r>
            <a:r>
              <a:rPr lang="ru-RU" sz="1800" dirty="0" smtClean="0">
                <a:solidFill>
                  <a:srgbClr val="FF0000"/>
                </a:solidFill>
              </a:rPr>
              <a:t>-/-</a:t>
            </a:r>
            <a:r>
              <a:rPr lang="ru-RU" sz="1800" dirty="0" err="1" smtClean="0">
                <a:solidFill>
                  <a:srgbClr val="FF0000"/>
                </a:solidFill>
              </a:rPr>
              <a:t>зар</a:t>
            </a:r>
            <a:r>
              <a:rPr lang="ru-RU" sz="1800" dirty="0" smtClean="0">
                <a:solidFill>
                  <a:srgbClr val="FF0000"/>
                </a:solidFill>
              </a:rPr>
              <a:t>-/,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 -гор-/-</a:t>
            </a:r>
            <a:r>
              <a:rPr lang="ru-RU" sz="1800" dirty="0" err="1" smtClean="0">
                <a:solidFill>
                  <a:srgbClr val="FF0000"/>
                </a:solidFill>
              </a:rPr>
              <a:t>гар</a:t>
            </a:r>
            <a:r>
              <a:rPr lang="ru-RU" sz="1800" dirty="0" smtClean="0">
                <a:solidFill>
                  <a:srgbClr val="FF0000"/>
                </a:solidFill>
              </a:rPr>
              <a:t>-/,</a:t>
            </a:r>
            <a:r>
              <a:rPr lang="ru-RU" sz="1800" dirty="0" smtClean="0">
                <a:solidFill>
                  <a:schemeClr val="accent2"/>
                </a:solidFill>
              </a:rPr>
              <a:t> </a:t>
            </a:r>
            <a:r>
              <a:rPr lang="ru-RU" sz="1800" dirty="0" smtClean="0">
                <a:solidFill>
                  <a:srgbClr val="D4061A"/>
                </a:solidFill>
              </a:rPr>
              <a:t>-</a:t>
            </a:r>
            <a:r>
              <a:rPr lang="ru-RU" sz="1800" dirty="0" err="1" smtClean="0">
                <a:solidFill>
                  <a:srgbClr val="FF0000"/>
                </a:solidFill>
              </a:rPr>
              <a:t>раст</a:t>
            </a:r>
            <a:r>
              <a:rPr lang="ru-RU" sz="1800" dirty="0" smtClean="0">
                <a:solidFill>
                  <a:srgbClr val="FF0000"/>
                </a:solidFill>
              </a:rPr>
              <a:t>-/-</a:t>
            </a:r>
            <a:r>
              <a:rPr lang="ru-RU" sz="1800" dirty="0" err="1" smtClean="0">
                <a:solidFill>
                  <a:srgbClr val="FF0000"/>
                </a:solidFill>
              </a:rPr>
              <a:t>ращ</a:t>
            </a:r>
            <a:r>
              <a:rPr lang="ru-RU" sz="1800" dirty="0" smtClean="0">
                <a:solidFill>
                  <a:srgbClr val="FF0000"/>
                </a:solidFill>
              </a:rPr>
              <a:t>-//-рос-/ </a:t>
            </a:r>
            <a:r>
              <a:rPr lang="ru-RU" sz="1800" dirty="0" smtClean="0">
                <a:solidFill>
                  <a:srgbClr val="FF0000"/>
                </a:solidFill>
              </a:rPr>
              <a:t>и т. </a:t>
            </a:r>
            <a:r>
              <a:rPr lang="ru-RU" sz="1800" dirty="0" smtClean="0">
                <a:solidFill>
                  <a:srgbClr val="FF0000"/>
                </a:solidFill>
              </a:rPr>
              <a:t>д.</a:t>
            </a:r>
            <a:r>
              <a:rPr lang="ru-RU" sz="1800" dirty="0" smtClean="0"/>
              <a:t>), </a:t>
            </a:r>
            <a:r>
              <a:rPr lang="ru-RU" sz="1800" dirty="0" err="1" smtClean="0"/>
              <a:t>ы-и</a:t>
            </a:r>
            <a:r>
              <a:rPr lang="ru-RU" sz="1800" dirty="0" smtClean="0"/>
              <a:t> после приставок и </a:t>
            </a:r>
            <a:r>
              <a:rPr lang="ru-RU" sz="1800" dirty="0" smtClean="0"/>
              <a:t>др.</a:t>
            </a:r>
            <a:endParaRPr lang="ru-RU" sz="1800" dirty="0" smtClean="0"/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0066"/>
                </a:solidFill>
              </a:rPr>
              <a:t>Традиционный принцип (исторический). </a:t>
            </a:r>
            <a:r>
              <a:rPr lang="ru-RU" sz="1800" dirty="0" smtClean="0"/>
              <a:t>С</a:t>
            </a:r>
            <a:r>
              <a:rPr lang="ru-RU" sz="1800" dirty="0" smtClean="0"/>
              <a:t>ловарные </a:t>
            </a:r>
            <a:r>
              <a:rPr lang="ru-RU" sz="1800" dirty="0" smtClean="0"/>
              <a:t>слова, написание которых нужно запомнить</a:t>
            </a:r>
            <a:r>
              <a:rPr lang="ru-RU" sz="1800" dirty="0" smtClean="0"/>
              <a:t>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rgbClr val="000066"/>
                </a:solidFill>
              </a:rPr>
              <a:t>Дифференцирующий принцип. </a:t>
            </a:r>
            <a:r>
              <a:rPr lang="ru-RU" sz="1800" dirty="0" smtClean="0"/>
              <a:t>Н</a:t>
            </a:r>
            <a:r>
              <a:rPr lang="ru-RU" sz="1800" dirty="0" smtClean="0"/>
              <a:t>аписания</a:t>
            </a:r>
            <a:r>
              <a:rPr lang="ru-RU" sz="1800" dirty="0" smtClean="0"/>
              <a:t>, служащие для различения на письме  </a:t>
            </a:r>
            <a:r>
              <a:rPr lang="ru-RU" sz="1800" dirty="0" smtClean="0"/>
              <a:t>слов-омофонов (</a:t>
            </a:r>
            <a:r>
              <a:rPr lang="ru-RU" sz="1800" dirty="0" smtClean="0">
                <a:solidFill>
                  <a:srgbClr val="FF0000"/>
                </a:solidFill>
              </a:rPr>
              <a:t>ожег  (глаг.) – ожог (сущ.) </a:t>
            </a:r>
            <a:r>
              <a:rPr lang="ru-RU" sz="1800" dirty="0" smtClean="0">
                <a:solidFill>
                  <a:srgbClr val="FF0000"/>
                </a:solidFill>
              </a:rPr>
              <a:t>леса </a:t>
            </a:r>
            <a:r>
              <a:rPr lang="ru-RU" sz="1800" dirty="0" smtClean="0">
                <a:solidFill>
                  <a:srgbClr val="FF0000"/>
                </a:solidFill>
              </a:rPr>
              <a:t>–</a:t>
            </a:r>
            <a:r>
              <a:rPr lang="ru-RU" sz="1800" dirty="0" smtClean="0">
                <a:solidFill>
                  <a:srgbClr val="FF0000"/>
                </a:solidFill>
              </a:rPr>
              <a:t> лиса и </a:t>
            </a:r>
            <a:r>
              <a:rPr lang="ru-RU" sz="1800" dirty="0" smtClean="0">
                <a:solidFill>
                  <a:srgbClr val="FF0000"/>
                </a:solidFill>
              </a:rPr>
              <a:t>т.д.</a:t>
            </a:r>
            <a:r>
              <a:rPr lang="ru-RU" sz="1800" dirty="0" smtClean="0"/>
              <a:t>)</a:t>
            </a:r>
            <a:endParaRPr lang="ru-RU" sz="18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571625" y="25003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75656" y="105273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(от греч.</a:t>
            </a:r>
            <a:r>
              <a:rPr lang="en-US" sz="18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  </a:t>
            </a:r>
            <a:r>
              <a:rPr lang="en-US" sz="1800" dirty="0" err="1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orphos</a:t>
            </a:r>
            <a:r>
              <a:rPr lang="en-US" sz="18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 – </a:t>
            </a:r>
            <a:r>
              <a:rPr lang="ru-RU" sz="18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правильный,  </a:t>
            </a:r>
            <a:r>
              <a:rPr lang="en-US" sz="1800" dirty="0" err="1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grapho</a:t>
            </a:r>
            <a:r>
              <a:rPr lang="en-US" sz="18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– </a:t>
            </a:r>
            <a:r>
              <a:rPr lang="ru-RU" sz="18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пишу</a:t>
            </a:r>
            <a:r>
              <a:rPr lang="ru-RU" sz="18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)  , совокупность правил регулирующих правописание слов</a:t>
            </a:r>
            <a:r>
              <a:rPr lang="ru-RU" sz="18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.</a:t>
            </a:r>
            <a:endParaRPr lang="ru-RU" sz="1800" dirty="0" smtClean="0">
              <a:solidFill>
                <a:schemeClr val="tx2">
                  <a:shade val="30000"/>
                  <a:satMod val="1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Написание  гласных , зависящих от </a:t>
            </a:r>
            <a:r>
              <a:rPr lang="ru-RU" sz="3200" dirty="0" smtClean="0"/>
              <a:t>значения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8006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ru-RU" sz="2400" b="1" dirty="0" smtClean="0"/>
              <a:t>/мак/- /</a:t>
            </a:r>
            <a:r>
              <a:rPr lang="ru-RU" sz="2400" b="1" dirty="0" smtClean="0"/>
              <a:t>мок</a:t>
            </a:r>
            <a:r>
              <a:rPr lang="ru-RU" sz="2400" b="1" dirty="0" smtClean="0"/>
              <a:t>/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/>
              <a:t> </a:t>
            </a:r>
            <a:r>
              <a:rPr lang="ru-RU" sz="2400" dirty="0" smtClean="0"/>
              <a:t>пишется в словах со значением </a:t>
            </a:r>
            <a:r>
              <a:rPr lang="ru-RU" sz="2400" dirty="0" smtClean="0"/>
              <a:t>– погрузить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>
                <a:solidFill>
                  <a:schemeClr val="accent2"/>
                </a:solidFill>
              </a:rPr>
              <a:t>  </a:t>
            </a:r>
            <a:r>
              <a:rPr lang="ru-RU" sz="2400" dirty="0" smtClean="0"/>
              <a:t>со значением пропускать жидкость, </a:t>
            </a:r>
            <a:r>
              <a:rPr lang="ru-RU" sz="2400" dirty="0" smtClean="0"/>
              <a:t>мокнуть</a:t>
            </a:r>
            <a:endParaRPr lang="ru-RU" sz="2400" b="1" dirty="0" smtClean="0"/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/>
            </a:pPr>
            <a:r>
              <a:rPr lang="ru-RU" sz="2400" b="1" dirty="0" smtClean="0"/>
              <a:t>/</a:t>
            </a:r>
            <a:r>
              <a:rPr lang="ru-RU" sz="2400" b="1" dirty="0" err="1" smtClean="0"/>
              <a:t>равн</a:t>
            </a:r>
            <a:r>
              <a:rPr lang="ru-RU" sz="2400" b="1" dirty="0" smtClean="0"/>
              <a:t>/ -/</a:t>
            </a:r>
            <a:r>
              <a:rPr lang="ru-RU" sz="2400" b="1" dirty="0" err="1" smtClean="0"/>
              <a:t>ровн</a:t>
            </a:r>
            <a:r>
              <a:rPr lang="ru-RU" sz="2400" b="1" dirty="0" smtClean="0"/>
              <a:t>/ 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а </a:t>
            </a:r>
            <a:r>
              <a:rPr lang="ru-RU" sz="2400" dirty="0" smtClean="0">
                <a:solidFill>
                  <a:schemeClr val="accent2"/>
                </a:solidFill>
              </a:rPr>
              <a:t>  </a:t>
            </a:r>
            <a:r>
              <a:rPr lang="ru-RU" sz="2400" dirty="0" smtClean="0"/>
              <a:t>со значением равный, </a:t>
            </a:r>
            <a:r>
              <a:rPr lang="ru-RU" sz="2400" dirty="0" smtClean="0"/>
              <a:t>одинаковый 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   </a:t>
            </a:r>
            <a:r>
              <a:rPr lang="ru-RU" sz="2400" dirty="0" smtClean="0"/>
              <a:t>со значением ровный, </a:t>
            </a:r>
            <a:r>
              <a:rPr lang="ru-RU" sz="2400" dirty="0" smtClean="0"/>
              <a:t>прямой</a:t>
            </a:r>
            <a:endParaRPr lang="ru-RU" sz="2400" dirty="0" smtClean="0"/>
          </a:p>
          <a:p>
            <a:pPr eaLnBrk="1" hangingPunct="1">
              <a:buFont typeface="Wingdings 3" pitchFamily="18" charset="2"/>
              <a:buNone/>
            </a:pPr>
            <a:endParaRPr lang="ru-RU" sz="18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Практическое  </a:t>
            </a:r>
            <a:r>
              <a:rPr lang="ru-RU" sz="4400" dirty="0" smtClean="0"/>
              <a:t>задание</a:t>
            </a:r>
            <a:endParaRPr lang="ru-RU" sz="4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eaLnBrk="1" hangingPunct="1">
              <a:spcBef>
                <a:spcPts val="1800"/>
              </a:spcBef>
              <a:buFont typeface="+mj-lt"/>
              <a:buAutoNum type="arabicPeriod"/>
            </a:pPr>
            <a:r>
              <a:rPr lang="ru-RU" sz="2800" dirty="0" smtClean="0"/>
              <a:t>На </a:t>
            </a:r>
            <a:r>
              <a:rPr lang="ru-RU" sz="2800" dirty="0" smtClean="0"/>
              <a:t>нём была </a:t>
            </a:r>
            <a:r>
              <a:rPr lang="ru-RU" sz="2800" dirty="0" err="1" smtClean="0"/>
              <a:t>непром</a:t>
            </a:r>
            <a:r>
              <a:rPr lang="ru-RU" sz="2800" dirty="0" err="1" smtClean="0">
                <a:sym typeface="Wingdings 2"/>
              </a:rPr>
              <a:t></a:t>
            </a:r>
            <a:r>
              <a:rPr lang="ru-RU" sz="2800" dirty="0" err="1" smtClean="0"/>
              <a:t>каемая</a:t>
            </a:r>
            <a:r>
              <a:rPr lang="ru-RU" sz="2800" dirty="0" smtClean="0"/>
              <a:t> куртка.</a:t>
            </a:r>
            <a:endParaRPr lang="ru-RU" sz="2800" dirty="0" smtClean="0"/>
          </a:p>
          <a:p>
            <a:pPr marL="596646" indent="-514350">
              <a:spcBef>
                <a:spcPts val="1800"/>
              </a:spcBef>
              <a:buFont typeface="+mj-lt"/>
              <a:buAutoNum type="arabicPeriod"/>
            </a:pPr>
            <a:r>
              <a:rPr lang="ru-RU" sz="2800" dirty="0" smtClean="0"/>
              <a:t>Сегодня </a:t>
            </a:r>
            <a:r>
              <a:rPr lang="ru-RU" sz="2800" dirty="0" err="1" smtClean="0"/>
              <a:t>вым</a:t>
            </a:r>
            <a:r>
              <a:rPr lang="ru-RU" sz="2800" dirty="0" err="1" smtClean="0">
                <a:sym typeface="Wingdings 2"/>
              </a:rPr>
              <a:t></a:t>
            </a:r>
            <a:r>
              <a:rPr lang="ru-RU" sz="2800" dirty="0" err="1" smtClean="0"/>
              <a:t>кнешь</a:t>
            </a:r>
            <a:r>
              <a:rPr lang="ru-RU" sz="2800" dirty="0" smtClean="0"/>
              <a:t>, завтра высохнешь.</a:t>
            </a:r>
          </a:p>
          <a:p>
            <a:pPr marL="596646" indent="-514350">
              <a:spcBef>
                <a:spcPts val="1800"/>
              </a:spcBef>
              <a:buFont typeface="+mj-lt"/>
              <a:buAutoNum type="arabicPeriod"/>
            </a:pPr>
            <a:r>
              <a:rPr lang="ru-RU" sz="2800" dirty="0" smtClean="0"/>
              <a:t>Нужно </a:t>
            </a:r>
            <a:r>
              <a:rPr lang="ru-RU" sz="2800" dirty="0" smtClean="0"/>
              <a:t>блины </a:t>
            </a:r>
            <a:r>
              <a:rPr lang="ru-RU" sz="2800" dirty="0" err="1" smtClean="0"/>
              <a:t>обм</a:t>
            </a:r>
            <a:r>
              <a:rPr lang="ru-RU" sz="2800" dirty="0" err="1" smtClean="0">
                <a:sym typeface="Wingdings 2"/>
              </a:rPr>
              <a:t></a:t>
            </a:r>
            <a:r>
              <a:rPr lang="ru-RU" sz="2800" dirty="0" err="1" smtClean="0"/>
              <a:t>кнуть</a:t>
            </a:r>
            <a:r>
              <a:rPr lang="ru-RU" sz="28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 smtClean="0"/>
              <a:t>сметану.</a:t>
            </a:r>
            <a:endParaRPr lang="ru-RU" sz="2800" dirty="0" smtClean="0"/>
          </a:p>
          <a:p>
            <a:pPr marL="596646" indent="-514350">
              <a:spcBef>
                <a:spcPts val="1800"/>
              </a:spcBef>
              <a:buFont typeface="+mj-lt"/>
              <a:buAutoNum type="arabicPeriod"/>
            </a:pPr>
            <a:r>
              <a:rPr lang="ru-RU" sz="2800" dirty="0" smtClean="0"/>
              <a:t>Обломов  взял перо, </a:t>
            </a:r>
            <a:r>
              <a:rPr lang="ru-RU" sz="2800" dirty="0" err="1" smtClean="0"/>
              <a:t>обм</a:t>
            </a:r>
            <a:r>
              <a:rPr lang="ru-RU" sz="2800" dirty="0" err="1" smtClean="0">
                <a:sym typeface="Wingdings 2"/>
              </a:rPr>
              <a:t></a:t>
            </a:r>
            <a:r>
              <a:rPr lang="ru-RU" sz="2800" dirty="0" err="1" smtClean="0"/>
              <a:t>кнул</a:t>
            </a:r>
            <a:r>
              <a:rPr lang="ru-RU" sz="2800" dirty="0" smtClean="0"/>
              <a:t> </a:t>
            </a:r>
            <a:r>
              <a:rPr lang="ru-RU" sz="2800" dirty="0" smtClean="0"/>
              <a:t>в чернильницу, но чернил не было. </a:t>
            </a:r>
            <a:r>
              <a:rPr lang="ru-RU" sz="2800" dirty="0" smtClean="0"/>
              <a:t>(</a:t>
            </a:r>
            <a:r>
              <a:rPr lang="ru-RU" sz="2800" dirty="0" err="1" smtClean="0"/>
              <a:t>Гонч</a:t>
            </a:r>
            <a:r>
              <a:rPr lang="ru-RU" sz="2800" dirty="0" smtClean="0"/>
              <a:t>.)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Написание гласных , зависящих от </a:t>
            </a:r>
            <a:r>
              <a:rPr lang="ru-RU" sz="2800" dirty="0" smtClean="0"/>
              <a:t>ударения</a:t>
            </a:r>
            <a:endParaRPr lang="ru-RU" sz="28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57380" cy="450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690"/>
                <a:gridCol w="3728690"/>
              </a:tblGrid>
              <a:tr h="5695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Корни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Исключения</a:t>
                      </a:r>
                      <a:endParaRPr lang="ru-RU" dirty="0"/>
                    </a:p>
                  </a:txBody>
                  <a:tcPr anchor="ctr"/>
                </a:tc>
              </a:tr>
              <a:tr h="98299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га́р</a:t>
                      </a:r>
                      <a:r>
                        <a:rPr lang="ru-RU" dirty="0" smtClean="0"/>
                        <a:t>-(</a:t>
                      </a:r>
                      <a:r>
                        <a:rPr lang="ru-RU" dirty="0" err="1" smtClean="0"/>
                        <a:t>уга́р</a:t>
                      </a:r>
                      <a:r>
                        <a:rPr lang="ru-RU" dirty="0" smtClean="0"/>
                        <a:t>)</a:t>
                      </a:r>
                      <a:endParaRPr lang="ru-RU" sz="1100" dirty="0" smtClean="0"/>
                    </a:p>
                    <a:p>
                      <a:pPr algn="ctr" eaLnBrk="1" hangingPunct="1">
                        <a:buNone/>
                      </a:pPr>
                      <a:r>
                        <a:rPr lang="ru-RU" dirty="0" smtClean="0"/>
                        <a:t>-гор-</a:t>
                      </a:r>
                      <a:endParaRPr lang="ru-RU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изгарь, пригарь, выгарки</a:t>
                      </a:r>
                      <a:endParaRPr lang="ru-RU" dirty="0"/>
                    </a:p>
                  </a:txBody>
                  <a:tcPr anchor="ctr"/>
                </a:tc>
              </a:tr>
              <a:tr h="982992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зар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зо́р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зо́рька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зорянка</a:t>
                      </a:r>
                      <a:endParaRPr lang="ru-RU" dirty="0"/>
                    </a:p>
                  </a:txBody>
                  <a:tcPr anchor="ctr"/>
                </a:tc>
              </a:tr>
              <a:tr h="982992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ru-RU" dirty="0" smtClean="0"/>
                        <a:t>-клан-</a:t>
                      </a:r>
                    </a:p>
                    <a:p>
                      <a:pPr algn="ctr" eaLnBrk="1" hangingPunct="1">
                        <a:buNone/>
                      </a:pPr>
                      <a:r>
                        <a:rPr lang="ru-RU" dirty="0" smtClean="0"/>
                        <a:t>-клон-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98299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твар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 algn="ctr" eaLnBrk="1" hangingPunct="1">
                        <a:buNone/>
                      </a:pPr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твор</a:t>
                      </a:r>
                      <a:r>
                        <a:rPr lang="ru-RU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утварь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/>
          <a:lstStyle/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</a:t>
            </a:r>
            <a:r>
              <a:rPr lang="ru-RU" dirty="0" err="1" smtClean="0"/>
              <a:t>бир</a:t>
            </a:r>
            <a:r>
              <a:rPr lang="ru-RU" dirty="0" smtClean="0"/>
              <a:t>-	-</a:t>
            </a:r>
            <a:r>
              <a:rPr lang="ru-RU" dirty="0" err="1" smtClean="0"/>
              <a:t>бер</a:t>
            </a:r>
            <a:r>
              <a:rPr lang="ru-RU" dirty="0" smtClean="0"/>
              <a:t>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</a:t>
            </a:r>
            <a:r>
              <a:rPr lang="ru-RU" dirty="0" err="1" smtClean="0"/>
              <a:t>дир</a:t>
            </a:r>
            <a:r>
              <a:rPr lang="ru-RU" dirty="0" smtClean="0"/>
              <a:t>-	-</a:t>
            </a:r>
            <a:r>
              <a:rPr lang="ru-RU" dirty="0" err="1" smtClean="0"/>
              <a:t>дер</a:t>
            </a:r>
            <a:r>
              <a:rPr lang="ru-RU" dirty="0" smtClean="0"/>
              <a:t>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-мир-	-мер-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-пир-	-пер-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-тир-	-тер-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</a:t>
            </a:r>
            <a:r>
              <a:rPr lang="ru-RU" dirty="0" err="1" smtClean="0"/>
              <a:t>чит</a:t>
            </a:r>
            <a:r>
              <a:rPr lang="ru-RU" dirty="0" smtClean="0"/>
              <a:t>-	-чет-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</a:t>
            </a:r>
            <a:r>
              <a:rPr lang="ru-RU" dirty="0" err="1" smtClean="0"/>
              <a:t>блист</a:t>
            </a:r>
            <a:r>
              <a:rPr lang="ru-RU" dirty="0" smtClean="0"/>
              <a:t>-	-</a:t>
            </a:r>
            <a:r>
              <a:rPr lang="ru-RU" dirty="0" err="1" smtClean="0"/>
              <a:t>блест</a:t>
            </a:r>
            <a:r>
              <a:rPr lang="ru-RU" dirty="0" smtClean="0"/>
              <a:t>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-жиг-	-жег-</a:t>
            </a:r>
          </a:p>
          <a:p>
            <a:pPr marL="0" indent="0">
              <a:buNone/>
              <a:tabLst>
                <a:tab pos="5018088" algn="l"/>
              </a:tabLst>
            </a:pPr>
            <a:r>
              <a:rPr lang="ru-RU" dirty="0" smtClean="0"/>
              <a:t>-</a:t>
            </a:r>
            <a:r>
              <a:rPr lang="ru-RU" dirty="0" err="1" smtClean="0"/>
              <a:t>стил</a:t>
            </a:r>
            <a:r>
              <a:rPr lang="ru-RU" dirty="0" smtClean="0"/>
              <a:t>-	-стел-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/>
              <a:t>Правописание  гласной в корне зависит от суффикса   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483768" y="1484784"/>
            <a:ext cx="1080120" cy="504056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b="1">
              <a:ln/>
              <a:solidFill>
                <a:schemeClr val="accent3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635896" y="3501008"/>
            <a:ext cx="716742" cy="923330"/>
            <a:chOff x="3635896" y="3501008"/>
            <a:chExt cx="716742" cy="92333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707904" y="3501008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/>
                  <a:solidFill>
                    <a:schemeClr val="accent3"/>
                  </a:solidFill>
                  <a:effectLst/>
                </a:rPr>
                <a:t>а</a:t>
              </a:r>
              <a:endParaRPr lang="ru-RU" sz="54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3635896" y="3501008"/>
              <a:ext cx="716742" cy="288032"/>
              <a:chOff x="3635896" y="3501008"/>
              <a:chExt cx="716742" cy="288032"/>
            </a:xfrm>
          </p:grpSpPr>
          <p:cxnSp>
            <p:nvCxnSpPr>
              <p:cNvPr id="12" name="Прямая соединительная линия 11"/>
              <p:cNvCxnSpPr>
                <a:endCxn id="10" idx="0"/>
              </p:cNvCxnSpPr>
              <p:nvPr/>
            </p:nvCxnSpPr>
            <p:spPr>
              <a:xfrm flipV="1">
                <a:off x="3635896" y="3501008"/>
                <a:ext cx="356702" cy="28803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 flipV="1">
                <a:off x="3995936" y="3501008"/>
                <a:ext cx="356702" cy="28803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Различай корни: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78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4924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Корни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 anchor="ctr"/>
                </a:tc>
              </a:tr>
              <a:tr h="492443">
                <a:tc>
                  <a:txBody>
                    <a:bodyPr/>
                    <a:lstStyle/>
                    <a:p>
                      <a:pPr algn="l" eaLnBrk="1" hangingPunct="1">
                        <a:buNone/>
                      </a:pPr>
                      <a:r>
                        <a:rPr lang="ru-RU" b="1" dirty="0" smtClean="0"/>
                        <a:t>-</a:t>
                      </a:r>
                      <a:r>
                        <a:rPr lang="ru-RU" b="1" dirty="0" err="1" smtClean="0"/>
                        <a:t>др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b="1" dirty="0" err="1" smtClean="0"/>
                        <a:t>ж</a:t>
                      </a:r>
                      <a:r>
                        <a:rPr lang="ru-RU" b="1" dirty="0" smtClean="0"/>
                        <a:t>-, -др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smtClean="0"/>
                        <a:t>г-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жь, вздр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гивать</a:t>
                      </a:r>
                      <a:endParaRPr lang="ru-RU" dirty="0"/>
                    </a:p>
                  </a:txBody>
                  <a:tcPr anchor="ctr"/>
                </a:tc>
              </a:tr>
              <a:tr h="492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-</a:t>
                      </a:r>
                      <a:r>
                        <a:rPr lang="ru-RU" b="1" dirty="0" err="1" smtClean="0"/>
                        <a:t>др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err="1" smtClean="0"/>
                        <a:t>ж</a:t>
                      </a:r>
                      <a:r>
                        <a:rPr lang="ru-RU" b="1" dirty="0" smtClean="0"/>
                        <a:t>-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раздр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жение</a:t>
                      </a:r>
                    </a:p>
                  </a:txBody>
                  <a:tcPr anchor="ctr"/>
                </a:tc>
              </a:tr>
              <a:tr h="492443">
                <a:tc>
                  <a:txBody>
                    <a:bodyPr/>
                    <a:lstStyle/>
                    <a:p>
                      <a:pPr algn="l" eaLnBrk="1" hangingPunct="1">
                        <a:buNone/>
                      </a:pPr>
                      <a:r>
                        <a:rPr lang="ru-RU" b="1" dirty="0" smtClean="0"/>
                        <a:t>-</a:t>
                      </a:r>
                      <a:r>
                        <a:rPr lang="ru-RU" b="1" dirty="0" err="1" smtClean="0"/>
                        <a:t>др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err="1" smtClean="0"/>
                        <a:t>з</a:t>
                      </a:r>
                      <a:r>
                        <a:rPr lang="ru-RU" b="1" dirty="0" smtClean="0"/>
                        <a:t>-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передр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знивать</a:t>
                      </a:r>
                    </a:p>
                  </a:txBody>
                  <a:tcPr anchor="ctr"/>
                </a:tc>
              </a:tr>
              <a:tr h="492443">
                <a:tc>
                  <a:txBody>
                    <a:bodyPr/>
                    <a:lstStyle/>
                    <a:p>
                      <a:pPr algn="l" eaLnBrk="1" hangingPunct="1">
                        <a:buNone/>
                      </a:pPr>
                      <a:r>
                        <a:rPr lang="ru-RU" b="1" dirty="0" smtClean="0"/>
                        <a:t>-г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smtClean="0"/>
                        <a:t>д-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заг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дка, 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дание, пог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дать</a:t>
                      </a:r>
                      <a:endParaRPr lang="ru-RU" dirty="0"/>
                    </a:p>
                  </a:txBody>
                  <a:tcPr anchor="ctr"/>
                </a:tc>
              </a:tr>
              <a:tr h="492443">
                <a:tc>
                  <a:txBody>
                    <a:bodyPr/>
                    <a:lstStyle/>
                    <a:p>
                      <a:pPr algn="l" eaLnBrk="1" hangingPunct="1">
                        <a:buNone/>
                      </a:pPr>
                      <a:r>
                        <a:rPr lang="ru-RU" b="1" dirty="0" smtClean="0"/>
                        <a:t>-г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b="1" dirty="0" smtClean="0"/>
                        <a:t>д-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приг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ден, уг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дить</a:t>
                      </a:r>
                      <a:endParaRPr lang="ru-RU" dirty="0"/>
                    </a:p>
                  </a:txBody>
                  <a:tcPr anchor="ctr"/>
                </a:tc>
              </a:tr>
              <a:tr h="492443">
                <a:tc>
                  <a:txBody>
                    <a:bodyPr/>
                    <a:lstStyle/>
                    <a:p>
                      <a:pPr algn="l" eaLnBrk="1" hangingPunct="1">
                        <a:buNone/>
                      </a:pPr>
                      <a:r>
                        <a:rPr lang="ru-RU" dirty="0" smtClean="0"/>
                        <a:t>-</a:t>
                      </a:r>
                      <a:r>
                        <a:rPr lang="ru-RU" b="1" dirty="0" smtClean="0"/>
                        <a:t>д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ть, препод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вание</a:t>
                      </a:r>
                      <a:endParaRPr lang="ru-RU" dirty="0"/>
                    </a:p>
                  </a:txBody>
                  <a:tcPr anchor="ctr"/>
                </a:tc>
              </a:tr>
              <a:tr h="849970">
                <a:tc>
                  <a:txBody>
                    <a:bodyPr/>
                    <a:lstStyle/>
                    <a:p>
                      <a:pPr algn="l" eaLnBrk="1" hangingPunct="1">
                        <a:buNone/>
                      </a:pPr>
                      <a:r>
                        <a:rPr lang="ru-RU" dirty="0" smtClean="0"/>
                        <a:t>-</a:t>
                      </a:r>
                      <a:r>
                        <a:rPr lang="ru-RU" b="1" dirty="0" smtClean="0"/>
                        <a:t>д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b="1" dirty="0" smtClean="0"/>
                        <a:t>л</a:t>
                      </a:r>
                      <a:r>
                        <a:rPr lang="ru-RU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лина (низкое место), преод</a:t>
                      </a:r>
                      <a:r>
                        <a:rPr lang="ru-RU" dirty="0" smtClean="0">
                          <a:solidFill>
                            <a:srgbClr val="D4061A"/>
                          </a:solidFill>
                        </a:rPr>
                        <a:t>о</a:t>
                      </a:r>
                      <a:r>
                        <a:rPr lang="ru-RU" dirty="0" smtClean="0"/>
                        <a:t>леть, под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/>
                </a:tc>
              </a:tr>
              <a:tr h="492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  <a:r>
                        <a:rPr lang="ru-RU" b="1" dirty="0" smtClean="0"/>
                        <a:t>д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smtClean="0"/>
                        <a:t>л</a:t>
                      </a:r>
                      <a:r>
                        <a:rPr lang="ru-RU" dirty="0" smtClean="0"/>
                        <a:t>ь-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ль,  вд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леке, д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льний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Написание гласных, зависящих  </a:t>
            </a:r>
            <a:r>
              <a:rPr lang="ru-RU" sz="3200" dirty="0" smtClean="0"/>
              <a:t>от согласной корня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1580728"/>
            <a:ext cx="7498080" cy="4800600"/>
          </a:xfrm>
        </p:spPr>
        <p:txBody>
          <a:bodyPr/>
          <a:lstStyle/>
          <a:p>
            <a:pPr marL="596646" indent="-514350" eaLnBrk="1" hangingPunct="1">
              <a:buFont typeface="+mj-lt"/>
              <a:buAutoNum type="arabicPeriod"/>
            </a:pPr>
            <a:r>
              <a:rPr lang="ru-RU" sz="2400" b="1" dirty="0" smtClean="0"/>
              <a:t>/</a:t>
            </a:r>
            <a:r>
              <a:rPr lang="ru-RU" sz="2400" b="1" dirty="0" err="1" smtClean="0"/>
              <a:t>раст</a:t>
            </a:r>
            <a:r>
              <a:rPr lang="ru-RU" sz="2400" b="1" dirty="0" smtClean="0"/>
              <a:t>/-/</a:t>
            </a:r>
            <a:r>
              <a:rPr lang="ru-RU" sz="2400" b="1" dirty="0" err="1" smtClean="0"/>
              <a:t>ращ</a:t>
            </a:r>
            <a:r>
              <a:rPr lang="ru-RU" sz="2400" b="1" dirty="0" smtClean="0"/>
              <a:t>/-/</a:t>
            </a:r>
            <a:r>
              <a:rPr lang="ru-RU" sz="2400" b="1" dirty="0" smtClean="0"/>
              <a:t>рос/</a:t>
            </a:r>
            <a:br>
              <a:rPr lang="ru-RU" sz="2400" b="1" dirty="0" smtClean="0"/>
            </a:br>
            <a:r>
              <a:rPr lang="ru-RU" b="1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Исключения:</a:t>
            </a:r>
            <a:r>
              <a:rPr lang="ru-RU" sz="2400" dirty="0" smtClean="0"/>
              <a:t> </a:t>
            </a:r>
            <a:r>
              <a:rPr lang="ru-RU" sz="2400" dirty="0" smtClean="0"/>
              <a:t>отр</a:t>
            </a:r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/>
              <a:t>сль</a:t>
            </a:r>
            <a:r>
              <a:rPr lang="ru-RU" sz="2400" dirty="0" smtClean="0"/>
              <a:t>, р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сток, Р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стов, р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стовщик, подр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стковый, Р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стислав, </a:t>
            </a:r>
            <a:r>
              <a:rPr lang="ru-RU" sz="2400" dirty="0" smtClean="0"/>
              <a:t>р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сточек</a:t>
            </a:r>
          </a:p>
          <a:p>
            <a:pPr marL="596646" indent="-514350">
              <a:spcBef>
                <a:spcPts val="1800"/>
              </a:spcBef>
              <a:buFont typeface="+mj-lt"/>
              <a:buAutoNum type="arabicPeriod"/>
            </a:pPr>
            <a:r>
              <a:rPr lang="ru-RU" sz="2400" b="1" dirty="0" smtClean="0"/>
              <a:t>/лаг/-/лож/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 Исключения:</a:t>
            </a:r>
            <a:r>
              <a:rPr lang="ru-RU" sz="2400" dirty="0" smtClean="0"/>
              <a:t> пол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г</a:t>
            </a:r>
            <a:endParaRPr lang="ru-RU" sz="24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/>
              <a:t>   </a:t>
            </a:r>
            <a:endParaRPr lang="ru-RU" sz="2400" dirty="0" smtClean="0"/>
          </a:p>
          <a:p>
            <a:pPr marL="85725" indent="542925">
              <a:buNone/>
            </a:pPr>
            <a:r>
              <a:rPr lang="ru-RU" sz="2400" dirty="0" err="1" smtClean="0"/>
              <a:t>В</a:t>
            </a:r>
            <a:r>
              <a:rPr lang="ru-RU" sz="2400" dirty="0" err="1" smtClean="0"/>
              <a:t>ыр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стить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разл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жить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взр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стить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изл</a:t>
            </a:r>
            <a:r>
              <a:rPr lang="ru-RU" sz="2400" dirty="0" err="1" smtClean="0">
                <a:sym typeface="Wingdings 2"/>
              </a:rPr>
              <a:t>гать</a:t>
            </a:r>
            <a:r>
              <a:rPr lang="ru-RU" sz="2400" dirty="0" smtClean="0">
                <a:sym typeface="Wingdings 2"/>
              </a:rPr>
              <a:t>, </a:t>
            </a:r>
            <a:br>
              <a:rPr lang="ru-RU" sz="2400" dirty="0" smtClean="0">
                <a:sym typeface="Wingdings 2"/>
              </a:rPr>
            </a:br>
            <a:r>
              <a:rPr lang="ru-RU" sz="2400" dirty="0" err="1" smtClean="0"/>
              <a:t>подр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сток</a:t>
            </a:r>
            <a:r>
              <a:rPr lang="ru-RU" sz="2400" dirty="0" smtClean="0"/>
              <a:t>, </a:t>
            </a:r>
            <a:r>
              <a:rPr lang="ru-RU" sz="2400" dirty="0" err="1" smtClean="0"/>
              <a:t>предл</a:t>
            </a:r>
            <a:r>
              <a:rPr lang="ru-RU" sz="2400" dirty="0" err="1" smtClean="0">
                <a:sym typeface="Wingdings 2"/>
              </a:rPr>
              <a:t>жение</a:t>
            </a:r>
            <a:r>
              <a:rPr lang="ru-RU" sz="2400" dirty="0" smtClean="0">
                <a:sym typeface="Wingdings 2"/>
              </a:rPr>
              <a:t>, </a:t>
            </a:r>
            <a:r>
              <a:rPr lang="ru-RU" sz="2400" dirty="0" err="1" smtClean="0"/>
              <a:t>выр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щенный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пол</a:t>
            </a:r>
            <a:r>
              <a:rPr lang="ru-RU" sz="2400" dirty="0" err="1" smtClean="0">
                <a:sym typeface="Wingdings 2"/>
              </a:rPr>
              <a:t>г</a:t>
            </a:r>
            <a:r>
              <a:rPr lang="ru-RU" sz="2400" dirty="0" smtClean="0">
                <a:sym typeface="Wingdings 2"/>
              </a:rPr>
              <a:t>, </a:t>
            </a:r>
            <a:br>
              <a:rPr lang="ru-RU" sz="2400" dirty="0" smtClean="0">
                <a:sym typeface="Wingdings 2"/>
              </a:rPr>
            </a:br>
            <a:r>
              <a:rPr lang="ru-RU" sz="2400" dirty="0" err="1" smtClean="0"/>
              <a:t>нар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стание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р</a:t>
            </a:r>
            <a:r>
              <a:rPr lang="ru-RU" sz="2400" dirty="0" err="1" smtClean="0">
                <a:sym typeface="Wingdings 2"/>
              </a:rPr>
              <a:t>стовщик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перер</a:t>
            </a:r>
            <a:r>
              <a:rPr lang="ru-RU" sz="2400" dirty="0" err="1" smtClean="0">
                <a:sym typeface="Wingdings 2"/>
              </a:rPr>
              <a:t></a:t>
            </a:r>
            <a:r>
              <a:rPr lang="ru-RU" sz="2400" dirty="0" err="1" smtClean="0"/>
              <a:t>сти</a:t>
            </a:r>
            <a:r>
              <a:rPr lang="ru-RU" sz="2400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622054" y="2057400"/>
            <a:ext cx="31623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возрастать</a:t>
            </a:r>
          </a:p>
          <a:p>
            <a:pPr algn="ctr">
              <a:defRPr/>
            </a:pPr>
            <a:endParaRPr lang="ru-RU" sz="4000" b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растаять</a:t>
            </a:r>
          </a:p>
          <a:p>
            <a:pPr algn="ctr">
              <a:defRPr/>
            </a:pPr>
            <a:endParaRPr lang="ru-RU" sz="4000" b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росинка</a:t>
            </a:r>
          </a:p>
        </p:txBody>
      </p:sp>
      <p:sp>
        <p:nvSpPr>
          <p:cNvPr id="13318" name="Arc 6"/>
          <p:cNvSpPr>
            <a:spLocks/>
          </p:cNvSpPr>
          <p:nvPr/>
        </p:nvSpPr>
        <p:spPr bwMode="auto">
          <a:xfrm rot="3056849" flipH="1">
            <a:off x="4712667" y="1957387"/>
            <a:ext cx="1036638" cy="1084263"/>
          </a:xfrm>
          <a:custGeom>
            <a:avLst/>
            <a:gdLst>
              <a:gd name="T0" fmla="*/ 2147483647 w 20995"/>
              <a:gd name="T1" fmla="*/ 0 h 20482"/>
              <a:gd name="T2" fmla="*/ 2147483647 w 20995"/>
              <a:gd name="T3" fmla="*/ 2147483647 h 20482"/>
              <a:gd name="T4" fmla="*/ 0 w 20995"/>
              <a:gd name="T5" fmla="*/ 2147483647 h 20482"/>
              <a:gd name="T6" fmla="*/ 0 60000 65536"/>
              <a:gd name="T7" fmla="*/ 0 60000 65536"/>
              <a:gd name="T8" fmla="*/ 0 60000 65536"/>
              <a:gd name="T9" fmla="*/ 0 w 20995"/>
              <a:gd name="T10" fmla="*/ 0 h 20482"/>
              <a:gd name="T11" fmla="*/ 20995 w 20995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95" h="20482" fill="none" extrusionOk="0">
                <a:moveTo>
                  <a:pt x="6859" y="0"/>
                </a:moveTo>
                <a:cubicBezTo>
                  <a:pt x="13909" y="2361"/>
                  <a:pt x="19249" y="8181"/>
                  <a:pt x="20995" y="15407"/>
                </a:cubicBezTo>
              </a:path>
              <a:path w="20995" h="20482" stroke="0" extrusionOk="0">
                <a:moveTo>
                  <a:pt x="6859" y="0"/>
                </a:moveTo>
                <a:cubicBezTo>
                  <a:pt x="13909" y="2361"/>
                  <a:pt x="19249" y="8181"/>
                  <a:pt x="20995" y="15407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917454" y="1676400"/>
            <a:ext cx="457200" cy="381000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41254" y="2057400"/>
            <a:ext cx="487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917454" y="26670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222254" y="2743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5222254" y="2895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Arc 12"/>
          <p:cNvSpPr>
            <a:spLocks/>
          </p:cNvSpPr>
          <p:nvPr/>
        </p:nvSpPr>
        <p:spPr bwMode="auto">
          <a:xfrm rot="3056849" flipH="1">
            <a:off x="4653929" y="3311525"/>
            <a:ext cx="1025525" cy="1108075"/>
          </a:xfrm>
          <a:custGeom>
            <a:avLst/>
            <a:gdLst>
              <a:gd name="T0" fmla="*/ 2147483647 w 18906"/>
              <a:gd name="T1" fmla="*/ 0 h 18640"/>
              <a:gd name="T2" fmla="*/ 2147483647 w 18906"/>
              <a:gd name="T3" fmla="*/ 2147483647 h 18640"/>
              <a:gd name="T4" fmla="*/ 0 w 18906"/>
              <a:gd name="T5" fmla="*/ 2147483647 h 18640"/>
              <a:gd name="T6" fmla="*/ 0 60000 65536"/>
              <a:gd name="T7" fmla="*/ 0 60000 65536"/>
              <a:gd name="T8" fmla="*/ 0 60000 65536"/>
              <a:gd name="T9" fmla="*/ 0 w 18906"/>
              <a:gd name="T10" fmla="*/ 0 h 18640"/>
              <a:gd name="T11" fmla="*/ 18906 w 18906"/>
              <a:gd name="T12" fmla="*/ 18640 h 186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906" h="18640" fill="none" extrusionOk="0">
                <a:moveTo>
                  <a:pt x="10913" y="0"/>
                </a:moveTo>
                <a:cubicBezTo>
                  <a:pt x="14266" y="1962"/>
                  <a:pt x="17026" y="4793"/>
                  <a:pt x="18905" y="8193"/>
                </a:cubicBezTo>
              </a:path>
              <a:path w="18906" h="18640" stroke="0" extrusionOk="0">
                <a:moveTo>
                  <a:pt x="10913" y="0"/>
                </a:moveTo>
                <a:cubicBezTo>
                  <a:pt x="14266" y="1962"/>
                  <a:pt x="17026" y="4793"/>
                  <a:pt x="18905" y="8193"/>
                </a:cubicBezTo>
                <a:lnTo>
                  <a:pt x="0" y="1864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003054" y="33528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841254" y="33528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36454" y="3276600"/>
            <a:ext cx="454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612654" y="38862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841254" y="39624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841254" y="40386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Arc 21"/>
          <p:cNvSpPr>
            <a:spLocks/>
          </p:cNvSpPr>
          <p:nvPr/>
        </p:nvSpPr>
        <p:spPr bwMode="auto">
          <a:xfrm rot="3056849" flipH="1">
            <a:off x="3950667" y="4395787"/>
            <a:ext cx="1036638" cy="1084263"/>
          </a:xfrm>
          <a:custGeom>
            <a:avLst/>
            <a:gdLst>
              <a:gd name="T0" fmla="*/ 2147483647 w 20995"/>
              <a:gd name="T1" fmla="*/ 0 h 20482"/>
              <a:gd name="T2" fmla="*/ 2147483647 w 20995"/>
              <a:gd name="T3" fmla="*/ 2147483647 h 20482"/>
              <a:gd name="T4" fmla="*/ 0 w 20995"/>
              <a:gd name="T5" fmla="*/ 2147483647 h 20482"/>
              <a:gd name="T6" fmla="*/ 0 60000 65536"/>
              <a:gd name="T7" fmla="*/ 0 60000 65536"/>
              <a:gd name="T8" fmla="*/ 0 60000 65536"/>
              <a:gd name="T9" fmla="*/ 0 w 20995"/>
              <a:gd name="T10" fmla="*/ 0 h 20482"/>
              <a:gd name="T11" fmla="*/ 20995 w 20995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95" h="20482" fill="none" extrusionOk="0">
                <a:moveTo>
                  <a:pt x="6859" y="0"/>
                </a:moveTo>
                <a:cubicBezTo>
                  <a:pt x="13909" y="2361"/>
                  <a:pt x="19249" y="8181"/>
                  <a:pt x="20995" y="15407"/>
                </a:cubicBezTo>
              </a:path>
              <a:path w="20995" h="20482" stroke="0" extrusionOk="0">
                <a:moveTo>
                  <a:pt x="6859" y="0"/>
                </a:moveTo>
                <a:cubicBezTo>
                  <a:pt x="13909" y="2361"/>
                  <a:pt x="19249" y="8181"/>
                  <a:pt x="20995" y="15407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307854" y="4495800"/>
            <a:ext cx="506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4384054" y="51054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441454" y="4572000"/>
            <a:ext cx="1658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(росы)</a:t>
            </a: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Различай!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 animBg="1"/>
      <p:bldP spid="13319" grpId="0" animBg="1"/>
      <p:bldP spid="13320" grpId="0"/>
      <p:bldP spid="13321" grpId="0" animBg="1"/>
      <p:bldP spid="13322" grpId="0" animBg="1"/>
      <p:bldP spid="13323" grpId="0" animBg="1"/>
      <p:bldP spid="13324" grpId="0" animBg="1"/>
      <p:bldP spid="13325" grpId="0" animBg="1"/>
      <p:bldP spid="13327" grpId="0" animBg="1"/>
      <p:bldP spid="13329" grpId="0" animBg="1"/>
      <p:bldP spid="13330" grpId="0" animBg="1"/>
      <p:bldP spid="13331" grpId="0" animBg="1"/>
      <p:bldP spid="13333" grpId="0" animBg="1"/>
      <p:bldP spid="13334" grpId="0"/>
      <p:bldP spid="133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1097</TotalTime>
  <Words>628</Words>
  <Application>Microsoft Office PowerPoint</Application>
  <PresentationFormat>Экран (4:3)</PresentationFormat>
  <Paragraphs>126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ЕГЭ. Задание 8</vt:lpstr>
      <vt:lpstr>ОРФОГРАФИЯ  </vt:lpstr>
      <vt:lpstr>Написание  гласных , зависящих от значения</vt:lpstr>
      <vt:lpstr>Практическое  задание</vt:lpstr>
      <vt:lpstr>Написание гласных , зависящих от ударения</vt:lpstr>
      <vt:lpstr>Правописание  гласной в корне зависит от суффикса   а</vt:lpstr>
      <vt:lpstr>Различай корни:</vt:lpstr>
      <vt:lpstr>Написание гласных, зависящих  от согласной корня</vt:lpstr>
      <vt:lpstr>Различай!</vt:lpstr>
      <vt:lpstr>Практическая работа</vt:lpstr>
      <vt:lpstr>Правописание гласных в корне</vt:lpstr>
      <vt:lpstr>Правописание гласных в корне</vt:lpstr>
      <vt:lpstr>Правописание гласных в корне</vt:lpstr>
      <vt:lpstr>Правописание гласных в корне</vt:lpstr>
      <vt:lpstr>Источники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Орфограмма в корне (обобщение)</dc:title>
  <dc:creator>Атаманов Дмитрий</dc:creator>
  <cp:lastModifiedBy>Вася</cp:lastModifiedBy>
  <cp:revision>113</cp:revision>
  <dcterms:created xsi:type="dcterms:W3CDTF">2006-02-23T16:48:09Z</dcterms:created>
  <dcterms:modified xsi:type="dcterms:W3CDTF">2017-01-31T14:03:11Z</dcterms:modified>
</cp:coreProperties>
</file>