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8"/>
  </p:notesMasterIdLst>
  <p:sldIdLst>
    <p:sldId id="305" r:id="rId2"/>
    <p:sldId id="306" r:id="rId3"/>
    <p:sldId id="307" r:id="rId4"/>
    <p:sldId id="308" r:id="rId5"/>
    <p:sldId id="302" r:id="rId6"/>
    <p:sldId id="303" r:id="rId7"/>
    <p:sldId id="309" r:id="rId8"/>
    <p:sldId id="299" r:id="rId9"/>
    <p:sldId id="261" r:id="rId10"/>
    <p:sldId id="268" r:id="rId11"/>
    <p:sldId id="310" r:id="rId12"/>
    <p:sldId id="311" r:id="rId13"/>
    <p:sldId id="312" r:id="rId14"/>
    <p:sldId id="264" r:id="rId15"/>
    <p:sldId id="313" r:id="rId16"/>
    <p:sldId id="30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99FFCC"/>
    <a:srgbClr val="00FF00"/>
    <a:srgbClr val="FF0000"/>
    <a:srgbClr val="FF0066"/>
    <a:srgbClr val="FFFF00"/>
    <a:srgbClr val="660066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9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795B93-AEB9-49AD-929E-6ACC861FE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95B93-AEB9-49AD-929E-6ACC861FE6A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95B93-AEB9-49AD-929E-6ACC861FE6A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95B93-AEB9-49AD-929E-6ACC861FE6A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95B93-AEB9-49AD-929E-6ACC861FE6A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95B93-AEB9-49AD-929E-6ACC861FE6A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95B93-AEB9-49AD-929E-6ACC861FE6A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95B93-AEB9-49AD-929E-6ACC861FE6A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C9C45-F3FF-496F-A73E-4B1EF5BC2CBB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03A767-B88E-4EB8-9DF6-85991C633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C67B3-0A33-44BA-A60E-7259F6C13910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BDCEF-3551-452C-BAC0-88B90DFC1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34E038-3209-4742-B88D-08733589C961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2A089-4E7B-4DC4-A835-2CCE95DBEB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AD8-2709-410A-A981-22CBF35405BC}" type="datetime1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AA8F5-1E51-4D3A-9CC6-5E44A24E6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24E87-71CC-4D71-BEAB-A20890C7C589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B2FD9-295A-4D03-A54A-338274CFC1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D097F-14D4-4E2A-989F-EBD3AF5D9BD9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11BE67A-FB04-4637-B2B6-F40E430C28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A2BFC-9A5A-43AD-B473-68E522D91FBF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0DA45-6D56-4C74-A5CF-D4E6296A10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745741-0E28-4769-9768-A0C6627870CF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DFADB-CC0D-4500-9812-41810C570C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67316-4E6B-4CA4-9A63-5B87C2506E91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85040-6921-4B96-8253-683CD0F03B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903D6-DA74-41C6-A918-85B6B52C45A5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C03E-E51F-4967-B722-634CDFED6A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E3C03-F09F-46A3-B3DC-5FEC5690805D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78D94-FDEB-4579-81A3-7853A39A15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EB1B2C-E589-4C9E-80F8-C4673D78EE8E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024E7DC-2CB1-4EC0-82C3-9C98BA546C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C897AB-170A-4555-8E4F-0FA8654C34BE}" type="datetime1">
              <a:rPr lang="ru-RU" smtClean="0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96E44B1-D560-4292-99B9-688EB66C3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Задание 15.2</a:t>
            </a:r>
          </a:p>
          <a:p>
            <a:r>
              <a:rPr lang="ru-RU" dirty="0" smtClean="0"/>
              <a:t>Работа над сочинением-рассуждением, связанным с анализом текста </a:t>
            </a:r>
            <a:br>
              <a:rPr lang="ru-RU" dirty="0" smtClean="0"/>
            </a:br>
            <a:r>
              <a:rPr lang="ru-RU" dirty="0" smtClean="0"/>
              <a:t>(на морально-этическую тему)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ОГЭ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79574" y="5963568"/>
            <a:ext cx="43216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+mn-lt"/>
              </a:rPr>
              <a:t>Янус Оксана Анатольевна,</a:t>
            </a:r>
          </a:p>
          <a:p>
            <a:r>
              <a:rPr lang="ru-RU" sz="1600" i="1" dirty="0" smtClean="0">
                <a:latin typeface="+mn-lt"/>
              </a:rPr>
              <a:t>учитель </a:t>
            </a:r>
            <a:r>
              <a:rPr lang="ru-RU" sz="1600" i="1" dirty="0" smtClean="0">
                <a:latin typeface="+mn-lt"/>
              </a:rPr>
              <a:t>русского языка и литературы</a:t>
            </a:r>
          </a:p>
          <a:p>
            <a:r>
              <a:rPr lang="ru-RU" sz="1600" i="1" dirty="0" smtClean="0">
                <a:latin typeface="+mn-lt"/>
              </a:rPr>
              <a:t>МБОУ «ЦО п. </a:t>
            </a:r>
            <a:r>
              <a:rPr lang="ru-RU" sz="1600" i="1" dirty="0" err="1" smtClean="0">
                <a:latin typeface="+mn-lt"/>
              </a:rPr>
              <a:t>Беринговского</a:t>
            </a:r>
            <a:r>
              <a:rPr lang="ru-RU" sz="1600" i="1" dirty="0" smtClean="0">
                <a:latin typeface="+mn-lt"/>
              </a:rPr>
              <a:t>»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94577" y="257174"/>
            <a:ext cx="5354847" cy="74802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Тезис</a:t>
            </a: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700625" y="1196975"/>
            <a:ext cx="2016125" cy="1223963"/>
          </a:xfrm>
          <a:prstGeom prst="curvedLeftArrow">
            <a:avLst>
              <a:gd name="adj1" fmla="val 20000"/>
              <a:gd name="adj2" fmla="val 40000"/>
              <a:gd name="adj3" fmla="val 54907"/>
            </a:avLst>
          </a:prstGeom>
          <a:solidFill>
            <a:srgbClr val="FA86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86857" y="1196975"/>
            <a:ext cx="2160587" cy="1152525"/>
          </a:xfrm>
          <a:prstGeom prst="curvedRightArrow">
            <a:avLst>
              <a:gd name="adj1" fmla="val 20000"/>
              <a:gd name="adj2" fmla="val 40000"/>
              <a:gd name="adj3" fmla="val 67635"/>
            </a:avLst>
          </a:prstGeom>
          <a:solidFill>
            <a:srgbClr val="FA86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8313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19363" y="1166813"/>
            <a:ext cx="4105275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Почему это так?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4499769" y="850446"/>
            <a:ext cx="144462" cy="287338"/>
          </a:xfrm>
          <a:prstGeom prst="downArrow">
            <a:avLst>
              <a:gd name="adj1" fmla="val 50000"/>
              <a:gd name="adj2" fmla="val 4972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923381" y="2060575"/>
            <a:ext cx="3297238" cy="36671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Потому что (так как)…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158211" y="2431824"/>
            <a:ext cx="114300" cy="571500"/>
          </a:xfrm>
          <a:prstGeom prst="down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5895061" y="2431824"/>
            <a:ext cx="114300" cy="571500"/>
          </a:xfrm>
          <a:prstGeom prst="down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292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9" name="AutoShape 13"/>
          <p:cNvSpPr>
            <a:spLocks/>
          </p:cNvSpPr>
          <p:nvPr/>
        </p:nvSpPr>
        <p:spPr bwMode="auto">
          <a:xfrm rot="16200000">
            <a:off x="4114800" y="2174422"/>
            <a:ext cx="914400" cy="3314700"/>
          </a:xfrm>
          <a:prstGeom prst="leftBrace">
            <a:avLst>
              <a:gd name="adj1" fmla="val 3020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813379" y="3028950"/>
            <a:ext cx="5976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dirty="0"/>
              <a:t>            </a:t>
            </a:r>
            <a:r>
              <a:rPr lang="ru-RU" b="1" dirty="0">
                <a:latin typeface="Arial Black" pitchFamily="34" charset="0"/>
              </a:rPr>
              <a:t>Аргумент</a:t>
            </a:r>
            <a:r>
              <a:rPr lang="ru-RU" b="1" dirty="0">
                <a:latin typeface="Arial Black" pitchFamily="34" charset="0"/>
                <a:cs typeface="Times New Roman" pitchFamily="18" charset="0"/>
              </a:rPr>
              <a:t> 1</a:t>
            </a:r>
            <a:r>
              <a:rPr lang="ru-RU" b="1" dirty="0">
                <a:cs typeface="Times New Roman" pitchFamily="18" charset="0"/>
              </a:rPr>
              <a:t> </a:t>
            </a:r>
            <a:r>
              <a:rPr lang="ru-RU" b="1" dirty="0"/>
              <a:t>                  </a:t>
            </a:r>
            <a:r>
              <a:rPr lang="ru-RU" b="1" dirty="0">
                <a:latin typeface="Arial Black" pitchFamily="34" charset="0"/>
              </a:rPr>
              <a:t>Аргумент</a:t>
            </a:r>
            <a:r>
              <a:rPr lang="ru-RU" b="1" dirty="0">
                <a:latin typeface="Arial Black" pitchFamily="34" charset="0"/>
                <a:cs typeface="Arial" pitchFamily="34" charset="0"/>
              </a:rPr>
              <a:t>2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691481" y="4351338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 smtClean="0">
                <a:latin typeface="Arial Black" pitchFamily="34" charset="0"/>
                <a:cs typeface="Arial" pitchFamily="34" charset="0"/>
              </a:rPr>
              <a:t>Что  </a:t>
            </a:r>
            <a:r>
              <a:rPr lang="ru-RU" sz="2000" b="1" dirty="0">
                <a:latin typeface="Arial Black" pitchFamily="34" charset="0"/>
                <a:cs typeface="Arial" pitchFamily="34" charset="0"/>
              </a:rPr>
              <a:t>следует из вышесказанного?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4514850" y="4783595"/>
            <a:ext cx="114300" cy="571500"/>
          </a:xfrm>
          <a:prstGeom prst="down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3896975" y="5357783"/>
            <a:ext cx="1350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cs typeface="Arial" pitchFamily="34" charset="0"/>
              </a:rPr>
              <a:t>В </a:t>
            </a:r>
            <a:r>
              <a:rPr lang="ru-RU" sz="2000" b="1" dirty="0" err="1">
                <a:cs typeface="Arial" pitchFamily="34" charset="0"/>
              </a:rPr>
              <a:t>ы</a:t>
            </a:r>
            <a:r>
              <a:rPr lang="ru-RU" sz="2000" b="1" dirty="0">
                <a:cs typeface="Arial" pitchFamily="34" charset="0"/>
              </a:rPr>
              <a:t> </a:t>
            </a:r>
            <a:r>
              <a:rPr lang="ru-RU" sz="2000" b="1" dirty="0" err="1">
                <a:cs typeface="Arial" pitchFamily="34" charset="0"/>
              </a:rPr>
              <a:t>в</a:t>
            </a:r>
            <a:r>
              <a:rPr lang="ru-RU" sz="2000" b="1" dirty="0">
                <a:cs typeface="Arial" pitchFamily="34" charset="0"/>
              </a:rPr>
              <a:t> о </a:t>
            </a:r>
            <a:r>
              <a:rPr lang="ru-RU" sz="2000" b="1" dirty="0" err="1">
                <a:cs typeface="Arial" pitchFamily="34" charset="0"/>
              </a:rPr>
              <a:t>д</a:t>
            </a:r>
            <a:endParaRPr lang="ru-RU" sz="2000" b="1" dirty="0"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 для сочинения 15.2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28600" y="1447800"/>
          <a:ext cx="8752114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343"/>
                <a:gridCol w="57367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Часть сочинения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Клише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Вступление</a:t>
                      </a:r>
                      <a:r>
                        <a:rPr lang="ru-RU" b="1" baseline="0" dirty="0" smtClean="0"/>
                        <a:t> </a:t>
                      </a:r>
                      <a:br>
                        <a:rPr lang="ru-RU" b="1" baseline="0" dirty="0" smtClean="0"/>
                      </a:br>
                      <a:r>
                        <a:rPr lang="ru-RU" b="1" baseline="0" dirty="0" smtClean="0"/>
                        <a:t>(формулирование тезиса)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Попробуем разобраться в смысле этого высказывания.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Автор текста приглашает читателя к размышлению над вопросом…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Смысл финала текста говорит нам о том, что…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Я думаю, в указанном фрагменте выражена главная мысль текста: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Этим отрывком</a:t>
                      </a:r>
                      <a:r>
                        <a:rPr lang="ru-RU" baseline="0" dirty="0" smtClean="0"/>
                        <a:t> автор хочет нам показать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Смысл данного фрагмента я понимаю так: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На мой взгляд, данный отрывок показывает / объясняет / раскрывает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Я считаю, что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Текст (фамилия автора в род. п.) заставил меня задуматься над 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 для сочинения 15.2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28600" y="1447800"/>
          <a:ext cx="8752114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3899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Часть сочинения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Клише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Основная</a:t>
                      </a:r>
                      <a:r>
                        <a:rPr lang="ru-RU" b="1" baseline="0" dirty="0" smtClean="0"/>
                        <a:t> </a:t>
                      </a:r>
                      <a:br>
                        <a:rPr lang="ru-RU" b="1" baseline="0" dirty="0" smtClean="0"/>
                      </a:br>
                      <a:r>
                        <a:rPr lang="ru-RU" b="1" baseline="0" dirty="0" smtClean="0"/>
                        <a:t>(аргументация)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Примером может стать аргумент из текста, в котором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Обратимся к тексту (фамилия автора в род. п.)...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Предложение № … подтверждает мысль о том, что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Чтобы подтвердить сказанное, обратимся к тексту (предложению из текста).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В предложении №</a:t>
                      </a:r>
                      <a:r>
                        <a:rPr lang="ru-RU" baseline="0" dirty="0" smtClean="0"/>
                        <a:t> … автор говорит о том, что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Эту мысль подтверждает предложение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В тексте (фамилия автора </a:t>
                      </a:r>
                      <a:r>
                        <a:rPr lang="ru-RU" dirty="0" smtClean="0"/>
                        <a:t>в род. п.)</a:t>
                      </a:r>
                      <a:r>
                        <a:rPr lang="ru-RU" baseline="0" dirty="0" smtClean="0"/>
                        <a:t> сказано: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Автор говорит (подчёркивает, обращает / акцентирует наше внимание, выделяет, замечает, указывает, размышляет, высказывает интересное мнение / предположение по поводу; особо останавливается на …)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Подтвердить данный аргумент можно примером из … предложения текста.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 для сочинения 15.2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28600" y="1447800"/>
          <a:ext cx="8752114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3899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Часть сочинения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Клише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Заключение</a:t>
                      </a:r>
                      <a:r>
                        <a:rPr lang="ru-RU" b="1" baseline="0" dirty="0" smtClean="0"/>
                        <a:t/>
                      </a:r>
                      <a:br>
                        <a:rPr lang="ru-RU" b="1" baseline="0" dirty="0" smtClean="0"/>
                      </a:br>
                      <a:r>
                        <a:rPr lang="ru-RU" b="1" baseline="0" dirty="0" smtClean="0"/>
                        <a:t>(вывод)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Итак, в заключение</a:t>
                      </a:r>
                      <a:r>
                        <a:rPr lang="ru-RU" baseline="0" dirty="0" smtClean="0"/>
                        <a:t>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Подводя итог моим рассуждения, могу сказать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Подводя итог, хочется сказать…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Делая выводы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Делая выводы из выбранных нами доказательств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Исходя из сказанного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Таким образом, мы пришли к выводу 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Надеюсь, что я смог(-</a:t>
                      </a:r>
                      <a:r>
                        <a:rPr lang="ru-RU" baseline="0" dirty="0" err="1" smtClean="0"/>
                        <a:t>ла</a:t>
                      </a:r>
                      <a:r>
                        <a:rPr lang="ru-RU" baseline="0" dirty="0" smtClean="0"/>
                        <a:t>) объяснить значение отрывка из текста…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aseline="0" dirty="0" smtClean="0"/>
                        <a:t>Текст </a:t>
                      </a:r>
                      <a:r>
                        <a:rPr lang="ru-RU" dirty="0" smtClean="0"/>
                        <a:t>(фамилия автора в род. п.) помог понять ...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64" y="195948"/>
            <a:ext cx="7614783" cy="908050"/>
          </a:xfrm>
          <a:noFill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Памятка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«Как работать над сочинением (часть </a:t>
            </a:r>
            <a:r>
              <a:rPr lang="en-US" sz="2800" dirty="0" smtClean="0"/>
              <a:t>15</a:t>
            </a:r>
            <a:r>
              <a:rPr lang="ru-RU" sz="2800" dirty="0" smtClean="0"/>
              <a:t>.2)»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242339"/>
            <a:ext cx="8768669" cy="5321747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Внимательно прочитайте текст.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Вдумайтесь в смысл вопроса, на который вам предстоит ответить, найдите в нём ключевые слова.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Найдите в тексте смысловые части, которые помогут вам ответить на поставленный вопрос.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Сформулируйте собственное мнение о смысле заданного вопроса.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Приведите два примера-аргумента из текста, подтверждающих правильность высказанных вами мыслей. Цитируйте примеры или указывайте в скобках номера предложений. 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Проверьте композицию сочинения: это должно быть сочинение-рассуждение (тезис, аргументы, вывод).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Проверьте, как соотносится ваше письменное высказывание с авторской позицией (идеей текста).</a:t>
            </a: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Написать сочинение-рассуждение 15.2 по заданному тексту (текст №3 в рабочей папке)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78280" y="274638"/>
            <a:ext cx="7632700" cy="70643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/>
              <a:t>Источники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52928" cy="4572000"/>
          </a:xfrm>
        </p:spPr>
        <p:txBody>
          <a:bodyPr/>
          <a:lstStyle/>
          <a:p>
            <a:pPr marL="358775" indent="-358775" eaLnBrk="1" hangingPunct="1">
              <a:buFont typeface="+mj-lt"/>
              <a:buAutoNum type="arabicPeriod"/>
            </a:pPr>
            <a:r>
              <a:rPr lang="ru-RU" sz="2000" dirty="0" smtClean="0"/>
              <a:t>Русский язык. Подготовка к ОГЭ-2017. 30 тренировочных вариантов по демоверсии 2017 года. 9-й класс: учебно-методическое пособие / Сенина Н.А., Кобякова Г.Н., </a:t>
            </a:r>
            <a:r>
              <a:rPr lang="ru-RU" sz="2000" dirty="0" err="1" smtClean="0"/>
              <a:t>Нарушевич</a:t>
            </a:r>
            <a:r>
              <a:rPr lang="ru-RU" sz="2000" dirty="0" smtClean="0"/>
              <a:t> А.Г.; по ред. Н.А. Сениной. – Ростов </a:t>
            </a:r>
            <a:r>
              <a:rPr lang="ru-RU" sz="2000" dirty="0" err="1" smtClean="0"/>
              <a:t>н</a:t>
            </a:r>
            <a:r>
              <a:rPr lang="ru-RU" sz="2000" dirty="0" smtClean="0"/>
              <a:t>/Д: Легион, 2016.</a:t>
            </a:r>
            <a:endParaRPr lang="en-US" sz="2000" dirty="0" smtClean="0"/>
          </a:p>
          <a:p>
            <a:pPr marL="358775" indent="-358775" eaLnBrk="1" hangingPunct="1">
              <a:buFont typeface="+mj-lt"/>
              <a:buAutoNum type="arabicPeriod"/>
            </a:pPr>
            <a:r>
              <a:rPr lang="ru-RU" sz="2000" dirty="0" smtClean="0"/>
              <a:t>Государственная итоговая аттестация выпускников 9 классов в новой форме. Русский язык. 2001 / ФИПИ. – М.: «Интеллект-Центр», 2011.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Умения, проверяемые заданием С2.2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09457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адекватно понимать информацию из прочитанного текста;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понимать основную мысль прочитанного текста;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уметь создавать собственное высказывание на основе прочитанного текста;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уметь создавать письменное высказывание по заданным параметрам;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умение устанавливать авторскую позицию в тексте, формировать её;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уметь выражать личностно-эмоциональное отношение к теме текста и формировать свою позицию по данной теме;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логически последовательно излагать свою точку зрения.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04" y="197768"/>
            <a:ext cx="9144000" cy="1143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Критерии оценивания сочинения-рассуждения на тему,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связанную с анализом содержания текста (15.2)  </a:t>
            </a:r>
          </a:p>
        </p:txBody>
      </p:sp>
      <p:graphicFrame>
        <p:nvGraphicFramePr>
          <p:cNvPr id="6" name="Group 21"/>
          <p:cNvGraphicFramePr>
            <a:graphicFrameLocks/>
          </p:cNvGraphicFramePr>
          <p:nvPr/>
        </p:nvGraphicFramePr>
        <p:xfrm>
          <a:off x="179387" y="1124744"/>
          <a:ext cx="8785101" cy="549198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6899579"/>
                <a:gridCol w="1885522"/>
              </a:tblGrid>
              <a:tr h="5237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Понимание смысла фрагмента текста (С</a:t>
                      </a:r>
                      <a:r>
                        <a:rPr kumimoji="0" lang="ru-RU" sz="2800" b="1" u="none" strike="noStrike" cap="none" normalizeH="0" baseline="-250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К1)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2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дал верное объяснение содержания фрагмента. Ошибок в интерпретации нет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балла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1287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дал в целом верное объяснение содержания фрагмента, </a:t>
                      </a:r>
                      <a:b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но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b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допустил 1 ошибку в его интерпретации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балл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91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дал неверное объяснение содержания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фрагмента текста,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допустил 2 (или более) ошибки при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интерпретации содержания фрагмента текста,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объяснение содержания фрагмента в работе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экзаменуемого отсутствует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баллов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7"/>
          <p:cNvGraphicFramePr>
            <a:graphicFrameLocks/>
          </p:cNvGraphicFramePr>
          <p:nvPr/>
        </p:nvGraphicFramePr>
        <p:xfrm>
          <a:off x="179512" y="404664"/>
          <a:ext cx="8785225" cy="604867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6769100"/>
                <a:gridCol w="2016125"/>
              </a:tblGrid>
              <a:tr h="70729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примеров-аргументов (С</a:t>
                      </a:r>
                      <a:r>
                        <a:rPr kumimoji="0" lang="ru-RU" sz="2800" b="1" u="none" strike="noStrike" kern="1200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К2)</a:t>
                      </a:r>
                      <a:endParaRPr kumimoji="0" lang="ru-RU" sz="2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привёл </a:t>
                      </a:r>
                      <a:r>
                        <a:rPr kumimoji="0" lang="ru-RU" sz="2000" u="sng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из текста </a:t>
                      </a: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 примера-аргумента, которые соответствуют объяснению содержания данного фрагмента</a:t>
                      </a:r>
                      <a:endParaRPr kumimoji="0" lang="ru-RU" sz="2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балла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/>
                </a:tc>
              </a:tr>
              <a:tr h="1060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привёл </a:t>
                      </a:r>
                      <a:r>
                        <a:rPr kumimoji="0" lang="ru-RU" sz="2000" u="sng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из текста </a:t>
                      </a: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 пример-аргумент, который соответствует объяснению содержания данного фрагмента</a:t>
                      </a:r>
                      <a:endParaRPr kumimoji="0" lang="ru-RU" sz="2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балл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/>
                </a:tc>
              </a:tr>
              <a:tr h="80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привёл пример(-</a:t>
                      </a:r>
                      <a:r>
                        <a:rPr kumimoji="0" lang="ru-RU" sz="20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ы</a:t>
                      </a: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)-аргумент(-</a:t>
                      </a:r>
                      <a:r>
                        <a:rPr kumimoji="0" lang="ru-RU" sz="20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ы</a:t>
                      </a: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) не из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прочитанного текста</a:t>
                      </a:r>
                      <a:endParaRPr kumimoji="0" lang="ru-RU" sz="2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балл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/>
                </a:tc>
              </a:tr>
              <a:tr h="2284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не привёл ни одного примера-аргумента, объясняющего содержание данного фрагмента,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экзаменуемый привёл в качестве примера-аргумента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данную в задании цитату или её часть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0 баллов</a:t>
                      </a:r>
                      <a:endParaRPr kumimoji="0" lang="ru-RU" sz="2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02" name="Group 26"/>
          <p:cNvGraphicFramePr>
            <a:graphicFrameLocks noGrp="1"/>
          </p:cNvGraphicFramePr>
          <p:nvPr>
            <p:ph type="tbl" idx="1"/>
          </p:nvPr>
        </p:nvGraphicFramePr>
        <p:xfrm>
          <a:off x="107504" y="255224"/>
          <a:ext cx="8857803" cy="633670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7978593"/>
                <a:gridCol w="879210"/>
              </a:tblGrid>
              <a:tr h="1006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Смысловая цельность, речевая связность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последовательность сочинения (С</a:t>
                      </a:r>
                      <a:r>
                        <a:rPr kumimoji="0" lang="ru-RU" sz="2800" b="1" u="none" strike="noStrike" kern="1200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К3)</a:t>
                      </a:r>
                      <a:endParaRPr kumimoji="0" lang="ru-RU" sz="2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8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экзаменуемого характеризуется смысловой цельностью, речевой связностью и последовательностью изложения: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логические ошибки отсутствуют, последовательность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изложения не нарушена;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в работе нет нарушений абзацного членения текста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 horzOverflow="overflow"/>
                </a:tc>
              </a:tr>
              <a:tr h="1875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экзаменуемого характеризуется смысловой цельностью, связностью и последовательностью изложения,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допущена 1 логическая ошибка,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и/или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работе имеется 1 нарушение абзацного членения текста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/>
                </a:tc>
              </a:tr>
              <a:tr h="1875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работе экзаменуемого просматривается коммуникативный замысел,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допущено более 1 логической ошибки,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и/или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имеется 2 случая нарушения абзацного членения текста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25" name="Group 25"/>
          <p:cNvGraphicFramePr>
            <a:graphicFrameLocks noGrp="1"/>
          </p:cNvGraphicFramePr>
          <p:nvPr>
            <p:ph sz="quarter" idx="1"/>
          </p:nvPr>
        </p:nvGraphicFramePr>
        <p:xfrm>
          <a:off x="179388" y="502507"/>
          <a:ext cx="8713787" cy="5158741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7164387"/>
                <a:gridCol w="1549400"/>
              </a:tblGrid>
              <a:tr h="720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Композиционная стройность </a:t>
                      </a: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(С</a:t>
                      </a:r>
                      <a:r>
                        <a:rPr kumimoji="0" lang="ru-RU" sz="2800" b="1" u="none" strike="noStrike" kern="1200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К4)</a:t>
                      </a:r>
                      <a:endParaRPr kumimoji="0" lang="ru-RU" sz="2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характеризуется композиционной стройностью и завершённостью, ошибок в построении текста нет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</a:p>
                  </a:txBody>
                  <a:tcPr anchor="ctr" horzOverflow="overflow"/>
                </a:tc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характеризуется композиционной стройностью и завершённостью,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допущена 1 ошибка в построении текста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балла</a:t>
                      </a:r>
                    </a:p>
                  </a:txBody>
                  <a:tcPr anchor="ctr" horzOverflow="overflow"/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работе допущено 2 и более ошибки в построении текста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</a:t>
                      </a:r>
                    </a:p>
                  </a:txBody>
                  <a:tcPr anchor="ctr" horzOverflow="overflow"/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Максимальное количество баллов за сочинение по критериям С</a:t>
                      </a:r>
                      <a:r>
                        <a:rPr kumimoji="0" lang="ru-RU" sz="2000" b="1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К1–С</a:t>
                      </a:r>
                      <a:r>
                        <a:rPr kumimoji="0" lang="ru-RU" sz="2000" b="1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увидеть автора в тексте  художественного стиля?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529208" y="1447800"/>
            <a:ext cx="8363272" cy="514955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1200" dirty="0" smtClean="0">
                <a:solidFill>
                  <a:srgbClr val="FF0000"/>
                </a:solidFill>
              </a:rPr>
              <a:t>Художественная литература создает правдоподобный, но вымышленный мир.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174625" indent="-1746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8000" dirty="0" smtClean="0"/>
              <a:t>Автор исследует и анализирует общие темы и проблемы </a:t>
            </a:r>
            <a:r>
              <a:rPr lang="ru-RU" sz="8000" b="1" i="1" dirty="0" smtClean="0"/>
              <a:t>на </a:t>
            </a:r>
            <a:r>
              <a:rPr lang="ru-RU" sz="8000" b="1" i="1" dirty="0" err="1" smtClean="0"/>
              <a:t>кон-кретных</a:t>
            </a:r>
            <a:r>
              <a:rPr lang="ru-RU" sz="8000" b="1" i="1" dirty="0" smtClean="0"/>
              <a:t>, индивидуальных примерах</a:t>
            </a:r>
            <a:r>
              <a:rPr lang="ru-RU" sz="8000" b="1" dirty="0" smtClean="0"/>
              <a:t>.</a:t>
            </a:r>
          </a:p>
          <a:p>
            <a:pPr marL="174625" indent="-1746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8000" dirty="0" smtClean="0"/>
              <a:t>Автор </a:t>
            </a:r>
            <a:r>
              <a:rPr lang="ru-RU" sz="8000" b="1" i="1" dirty="0" smtClean="0"/>
              <a:t>словами</a:t>
            </a:r>
            <a:r>
              <a:rPr lang="ru-RU" sz="8000" dirty="0" smtClean="0"/>
              <a:t> рисует образы, картины, мысли, поступки, действия для того, чтобы</a:t>
            </a:r>
          </a:p>
          <a:p>
            <a:pPr marL="448945" lvl="1" indent="-1746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6400" dirty="0" smtClean="0"/>
              <a:t>дать возможность читателю представить описываемые события;</a:t>
            </a:r>
          </a:p>
          <a:p>
            <a:pPr marL="448945" lvl="1" indent="-1746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6400" dirty="0" smtClean="0"/>
              <a:t>передать свои эмоции;</a:t>
            </a:r>
          </a:p>
          <a:p>
            <a:pPr marL="448945" lvl="1" indent="-1746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6400" dirty="0" smtClean="0"/>
              <a:t>вызвать ответные чувства и переживания.</a:t>
            </a:r>
          </a:p>
          <a:p>
            <a:pPr marL="174625" indent="-1746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8000" dirty="0" smtClean="0"/>
              <a:t>Автор чаще всего </a:t>
            </a:r>
            <a:r>
              <a:rPr lang="ru-RU" sz="8000" b="1" i="1" dirty="0" smtClean="0"/>
              <a:t>не дает прямых оценок </a:t>
            </a:r>
            <a:r>
              <a:rPr lang="ru-RU" sz="8000" dirty="0" smtClean="0"/>
              <a:t>событиям, героям или их действиям: читатель сам должен это сделать. </a:t>
            </a:r>
          </a:p>
          <a:p>
            <a:pPr marL="174625" indent="-1746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8000" b="1" i="1" dirty="0" smtClean="0"/>
              <a:t>Авторская оценка </a:t>
            </a:r>
            <a:r>
              <a:rPr lang="ru-RU" sz="8000" dirty="0" smtClean="0"/>
              <a:t>чаще всего </a:t>
            </a:r>
            <a:r>
              <a:rPr lang="ru-RU" sz="8000" b="1" i="1" dirty="0" smtClean="0"/>
              <a:t>раскрывается косвенно </a:t>
            </a:r>
            <a:r>
              <a:rPr lang="ru-RU" sz="8000" dirty="0" smtClean="0"/>
              <a:t>через портрет героя, его поведение, речь, отношение к нему окружающих и т.д.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70643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</a:rPr>
              <a:t>Обратите внимание!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199" y="1125538"/>
            <a:ext cx="8414657" cy="532765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ru-RU" sz="2200" b="1" i="1" dirty="0" smtClean="0">
                <a:solidFill>
                  <a:srgbClr val="FF0000"/>
                </a:solidFill>
              </a:rPr>
              <a:t>Нельзя  отождествлять образ рассказчика </a:t>
            </a:r>
            <a:br>
              <a:rPr lang="ru-RU" sz="2200" b="1" i="1" dirty="0" smtClean="0">
                <a:solidFill>
                  <a:srgbClr val="FF0000"/>
                </a:solidFill>
              </a:rPr>
            </a:br>
            <a:r>
              <a:rPr lang="ru-RU" sz="2200" b="1" i="1" dirty="0" smtClean="0">
                <a:solidFill>
                  <a:srgbClr val="FF0000"/>
                </a:solidFill>
              </a:rPr>
              <a:t>с образом автора! </a:t>
            </a: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dirty="0" smtClean="0"/>
              <a:t>В частности, «я» в повествовании </a:t>
            </a:r>
            <a:r>
              <a:rPr lang="ru-RU" sz="2200" b="1" i="1" dirty="0" smtClean="0"/>
              <a:t>– </a:t>
            </a:r>
            <a:r>
              <a:rPr lang="ru-RU" sz="2200" b="1" i="1" dirty="0" smtClean="0">
                <a:solidFill>
                  <a:srgbClr val="FF0000"/>
                </a:solidFill>
              </a:rPr>
              <a:t>всегда «я» рассказчика</a:t>
            </a:r>
            <a:r>
              <a:rPr lang="ru-RU" sz="2200" dirty="0" smtClean="0"/>
              <a:t>, но не автора.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ru-RU" sz="2200" dirty="0" smtClean="0"/>
              <a:t>Автор может сделать рассказчиком кого угодно, в том числе и самого себя. Но в композиции произведения даже самый близкий образу автора образ рассказчика все же останется </a:t>
            </a:r>
            <a:r>
              <a:rPr lang="ru-RU" sz="2200" b="1" i="1" dirty="0" smtClean="0">
                <a:solidFill>
                  <a:srgbClr val="FF0000"/>
                </a:solidFill>
              </a:rPr>
              <a:t>образом рассказчика.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ru-RU" sz="2200" dirty="0" smtClean="0"/>
              <a:t>Позиция автора и героя-рассказчика могут не совпадать, поэтому, если поступок героя, описанный в тексте, объективно заслуживает отрицательной</a:t>
            </a:r>
            <a:r>
              <a:rPr lang="en-US" sz="2200" dirty="0" smtClean="0"/>
              <a:t> (</a:t>
            </a:r>
            <a:r>
              <a:rPr lang="ru-RU" sz="2200" dirty="0" smtClean="0"/>
              <a:t>положительной) оценки, автор, скорее всего, оценивает его так же.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58044" y="274638"/>
            <a:ext cx="7427913" cy="6334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600" dirty="0" smtClean="0"/>
              <a:t>Структура сочинения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827088" y="1196975"/>
            <a:ext cx="7859712" cy="4608513"/>
          </a:xfrm>
          <a:noFill/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ru-RU" sz="2200" b="1" i="1" dirty="0" smtClean="0"/>
              <a:t>Тезис</a:t>
            </a:r>
            <a:r>
              <a:rPr lang="ru-RU" sz="2200" dirty="0" smtClean="0"/>
              <a:t>  - то, что выпускник будет раскрывать в сочинении; </a:t>
            </a:r>
            <a:r>
              <a:rPr lang="ru-RU" sz="2200" dirty="0" smtClean="0">
                <a:solidFill>
                  <a:srgbClr val="FF0000"/>
                </a:solidFill>
              </a:rPr>
              <a:t>это та фраза, которая предложена ему в тексте задания.</a:t>
            </a:r>
            <a:r>
              <a:rPr lang="ru-RU" sz="2200" dirty="0" smtClean="0"/>
              <a:t> </a:t>
            </a:r>
          </a:p>
          <a:p>
            <a:pPr eaLnBrk="1" hangingPunct="1">
              <a:spcAft>
                <a:spcPts val="1200"/>
              </a:spcAft>
            </a:pPr>
            <a:r>
              <a:rPr lang="ru-RU" sz="2200" b="1" i="1" dirty="0" smtClean="0"/>
              <a:t>Аргументация</a:t>
            </a:r>
            <a:r>
              <a:rPr lang="ru-RU" sz="2200" dirty="0" smtClean="0"/>
              <a:t> ( доказательства, которые нужно привести в подтверждение высказанной мысли - номера предложений или цитаты из исходного текста). </a:t>
            </a:r>
          </a:p>
          <a:p>
            <a:pPr eaLnBrk="1" hangingPunct="1">
              <a:spcAft>
                <a:spcPts val="1200"/>
              </a:spcAft>
            </a:pPr>
            <a:r>
              <a:rPr lang="ru-RU" sz="2200" b="1" i="1" dirty="0" smtClean="0"/>
              <a:t>Вывод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707</TotalTime>
  <Words>1031</Words>
  <Application>Microsoft Office PowerPoint</Application>
  <PresentationFormat>Экран (4:3)</PresentationFormat>
  <Paragraphs>155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Подготовка к ОГЭ</vt:lpstr>
      <vt:lpstr>Умения, проверяемые заданием С2.2</vt:lpstr>
      <vt:lpstr>Слайд 3</vt:lpstr>
      <vt:lpstr>Слайд 4</vt:lpstr>
      <vt:lpstr>Слайд 5</vt:lpstr>
      <vt:lpstr>Слайд 6</vt:lpstr>
      <vt:lpstr>Как увидеть автора в тексте  художественного стиля?</vt:lpstr>
      <vt:lpstr>Обратите внимание!</vt:lpstr>
      <vt:lpstr>Структура сочинения</vt:lpstr>
      <vt:lpstr>Слайд 10</vt:lpstr>
      <vt:lpstr>Клише для сочинения 15.2</vt:lpstr>
      <vt:lpstr>Клише для сочинения 15.2</vt:lpstr>
      <vt:lpstr>Клише для сочинения 15.2</vt:lpstr>
      <vt:lpstr>Памятка  «Как работать над сочинением (часть 15.2)»</vt:lpstr>
      <vt:lpstr>Домашнее задание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Вася</cp:lastModifiedBy>
  <cp:revision>73</cp:revision>
  <dcterms:created xsi:type="dcterms:W3CDTF">2011-04-30T01:15:17Z</dcterms:created>
  <dcterms:modified xsi:type="dcterms:W3CDTF">2017-01-31T10:45:15Z</dcterms:modified>
</cp:coreProperties>
</file>