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68" r:id="rId4"/>
    <p:sldId id="283" r:id="rId5"/>
    <p:sldId id="284" r:id="rId6"/>
    <p:sldId id="285" r:id="rId7"/>
    <p:sldId id="292" r:id="rId8"/>
    <p:sldId id="293" r:id="rId9"/>
    <p:sldId id="261" r:id="rId10"/>
    <p:sldId id="259" r:id="rId11"/>
    <p:sldId id="262" r:id="rId12"/>
    <p:sldId id="263" r:id="rId13"/>
    <p:sldId id="279" r:id="rId14"/>
    <p:sldId id="272" r:id="rId15"/>
    <p:sldId id="264" r:id="rId16"/>
    <p:sldId id="266" r:id="rId17"/>
    <p:sldId id="280" r:id="rId18"/>
    <p:sldId id="265" r:id="rId19"/>
    <p:sldId id="282" r:id="rId20"/>
    <p:sldId id="273" r:id="rId21"/>
    <p:sldId id="267" r:id="rId22"/>
    <p:sldId id="274" r:id="rId23"/>
    <p:sldId id="277" r:id="rId24"/>
    <p:sldId id="278" r:id="rId25"/>
    <p:sldId id="275" r:id="rId26"/>
    <p:sldId id="287" r:id="rId27"/>
    <p:sldId id="286" r:id="rId28"/>
    <p:sldId id="276" r:id="rId29"/>
    <p:sldId id="288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 snapToGrid="0">
      <p:cViewPr>
        <p:scale>
          <a:sx n="66" d="100"/>
          <a:sy n="66" d="100"/>
        </p:scale>
        <p:origin x="474" y="-72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5400" b="1" kern="12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rPr>
              <a:t>Милосердие</a:t>
            </a:r>
          </a:p>
        </c:rich>
      </c:tx>
      <c:layout>
        <c:manualLayout>
          <c:xMode val="edge"/>
          <c:yMode val="edge"/>
          <c:x val="0.28246872265966855"/>
          <c:y val="4.259259259259259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Милосердие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2.8935094050743675E-2"/>
                  <c:y val="-4.0994459025955124E-3"/>
                </c:manualLayout>
              </c:layout>
              <c:showPercent val="1"/>
            </c:dLbl>
            <c:dLbl>
              <c:idx val="1"/>
              <c:layout>
                <c:manualLayout>
                  <c:x val="-3.7512576552930902E-3"/>
                  <c:y val="-8.6683143773695043E-2"/>
                </c:manualLayout>
              </c:layout>
              <c:showPercent val="1"/>
            </c:dLbl>
            <c:dLbl>
              <c:idx val="2"/>
              <c:layout>
                <c:manualLayout>
                  <c:x val="-5.1212817147856552E-3"/>
                  <c:y val="-4.0059784193642511E-3"/>
                </c:manualLayout>
              </c:layout>
              <c:showPercent val="1"/>
            </c:dLbl>
            <c:dLbl>
              <c:idx val="3"/>
              <c:layout>
                <c:manualLayout>
                  <c:x val="1.9311242344706912E-2"/>
                  <c:y val="8.9569845435987332E-3"/>
                </c:manualLayout>
              </c:layout>
              <c:showPercent val="1"/>
            </c:dLbl>
            <c:dLbl>
              <c:idx val="4"/>
              <c:layout>
                <c:manualLayout>
                  <c:x val="1.4787182852143482E-2"/>
                  <c:y val="1.1401720618256075E-2"/>
                </c:manualLayout>
              </c:layout>
              <c:showPercent val="1"/>
            </c:dLbl>
            <c:dLbl>
              <c:idx val="7"/>
              <c:layout>
                <c:manualLayout>
                  <c:x val="2.4658573928258987E-2"/>
                  <c:y val="-1.7552055993000897E-2"/>
                </c:manualLayout>
              </c:layout>
              <c:showPercent val="1"/>
            </c:dLbl>
            <c:dLbl>
              <c:idx val="8"/>
              <c:layout>
                <c:manualLayout>
                  <c:x val="2.9580325896762912E-2"/>
                  <c:y val="8.5137066200058394E-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Человечность и гуманность</c:v>
                </c:pt>
                <c:pt idx="1">
                  <c:v>Доброта</c:v>
                </c:pt>
                <c:pt idx="2">
                  <c:v>Сочувствие</c:v>
                </c:pt>
                <c:pt idx="3">
                  <c:v>Сострадание</c:v>
                </c:pt>
                <c:pt idx="4">
                  <c:v>Жалость</c:v>
                </c:pt>
                <c:pt idx="5">
                  <c:v>Отзывчивость</c:v>
                </c:pt>
                <c:pt idx="6">
                  <c:v>Внимание</c:v>
                </c:pt>
                <c:pt idx="7">
                  <c:v>Забота</c:v>
                </c:pt>
                <c:pt idx="8">
                  <c:v>Любовь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</c:v>
                </c:pt>
                <c:pt idx="1">
                  <c:v>22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  <c:pt idx="5">
                  <c:v>3</c:v>
                </c:pt>
                <c:pt idx="6">
                  <c:v>3</c:v>
                </c:pt>
                <c:pt idx="7">
                  <c:v>11</c:v>
                </c:pt>
                <c:pt idx="8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2029516622922138"/>
          <c:y val="3.1481481481481485E-2"/>
        </c:manualLayout>
      </c:layout>
      <c:txPr>
        <a:bodyPr/>
        <a:lstStyle/>
        <a:p>
          <a:pPr>
            <a:defRPr lang="ru-RU" sz="54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Жестокость</c:v>
                </c:pt>
              </c:strCache>
            </c:strRef>
          </c:tx>
          <c:dPt>
            <c:idx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7"/>
            <c:spPr>
              <a:solidFill>
                <a:schemeClr val="bg1">
                  <a:lumMod val="50000"/>
                </a:schemeClr>
              </a:solidFill>
            </c:spPr>
          </c:dPt>
          <c:dPt>
            <c:idx val="8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9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2.6166447944006997E-2"/>
                  <c:y val="5.8619130941965584E-3"/>
                </c:manualLayout>
              </c:layout>
              <c:showPercent val="1"/>
            </c:dLbl>
            <c:dLbl>
              <c:idx val="1"/>
              <c:layout>
                <c:manualLayout>
                  <c:x val="-3.6670111548556462E-2"/>
                  <c:y val="-2.6686497521143219E-2"/>
                </c:manualLayout>
              </c:layout>
              <c:showPercent val="1"/>
            </c:dLbl>
            <c:dLbl>
              <c:idx val="2"/>
              <c:layout>
                <c:manualLayout>
                  <c:x val="-2.0460465879265092E-2"/>
                  <c:y val="8.8786818314377479E-3"/>
                </c:manualLayout>
              </c:layout>
              <c:showPercent val="1"/>
            </c:dLbl>
            <c:dLbl>
              <c:idx val="3"/>
              <c:layout>
                <c:manualLayout>
                  <c:x val="1.2173884514435704E-2"/>
                  <c:y val="-1.0419218431029444E-2"/>
                </c:manualLayout>
              </c:layout>
              <c:showPercent val="1"/>
            </c:dLbl>
            <c:dLbl>
              <c:idx val="5"/>
              <c:layout>
                <c:manualLayout>
                  <c:x val="-2.4764873140857378E-3"/>
                  <c:y val="-2.1163458734324875E-2"/>
                </c:manualLayout>
              </c:layout>
              <c:showPercent val="1"/>
            </c:dLbl>
            <c:dLbl>
              <c:idx val="6"/>
              <c:layout>
                <c:manualLayout>
                  <c:x val="6.5552274715660582E-3"/>
                  <c:y val="-8.2980169145523516E-2"/>
                </c:manualLayout>
              </c:layout>
              <c:showPercent val="1"/>
            </c:dLbl>
            <c:dLbl>
              <c:idx val="7"/>
              <c:layout>
                <c:manualLayout>
                  <c:x val="1.8890201224846893E-2"/>
                  <c:y val="-8.9180519101778946E-3"/>
                </c:manualLayout>
              </c:layout>
              <c:showPercent val="1"/>
            </c:dLbl>
            <c:dLbl>
              <c:idx val="9"/>
              <c:layout>
                <c:manualLayout>
                  <c:x val="3.5323709536307958E-2"/>
                  <c:y val="7.610090405366E-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Безжалостность</c:v>
                </c:pt>
                <c:pt idx="1">
                  <c:v>Злобность</c:v>
                </c:pt>
                <c:pt idx="2">
                  <c:v>Бесчеловечность</c:v>
                </c:pt>
                <c:pt idx="3">
                  <c:v>Бессердечность</c:v>
                </c:pt>
                <c:pt idx="4">
                  <c:v>Зверство</c:v>
                </c:pt>
                <c:pt idx="5">
                  <c:v>Беспощадность</c:v>
                </c:pt>
                <c:pt idx="6">
                  <c:v>Кровожадность</c:v>
                </c:pt>
                <c:pt idx="7">
                  <c:v>Тиранство</c:v>
                </c:pt>
                <c:pt idx="8">
                  <c:v>Варварство</c:v>
                </c:pt>
                <c:pt idx="9">
                  <c:v>Садизм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</c:v>
                </c:pt>
                <c:pt idx="1">
                  <c:v>16</c:v>
                </c:pt>
                <c:pt idx="2">
                  <c:v>24</c:v>
                </c:pt>
                <c:pt idx="3">
                  <c:v>15</c:v>
                </c:pt>
                <c:pt idx="4">
                  <c:v>3</c:v>
                </c:pt>
                <c:pt idx="5">
                  <c:v>5</c:v>
                </c:pt>
                <c:pt idx="6">
                  <c:v>11</c:v>
                </c:pt>
                <c:pt idx="7">
                  <c:v>9</c:v>
                </c:pt>
                <c:pt idx="8">
                  <c:v>2</c:v>
                </c:pt>
                <c:pt idx="9">
                  <c:v>11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jpeg"/><Relationship Id="rId7" Type="http://schemas.openxmlformats.org/officeDocument/2006/relationships/slide" Target="slide17.xml"/><Relationship Id="rId12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3.xml"/><Relationship Id="rId5" Type="http://schemas.openxmlformats.org/officeDocument/2006/relationships/image" Target="../media/image2.jpeg"/><Relationship Id="rId10" Type="http://schemas.openxmlformats.org/officeDocument/2006/relationships/slide" Target="slide9.xml"/><Relationship Id="rId4" Type="http://schemas.openxmlformats.org/officeDocument/2006/relationships/slide" Target="slide29.xml"/><Relationship Id="rId9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8;&#1085;&#1090;&#1077;&#1088;&#1072;&#1082;&#1090;&#1080;&#1074;&#1085;&#1099;&#1081;%20&#1087;&#1083;&#1072;&#1082;&#1072;&#1090;\&#1052;&#1072;-&#1072;&#1083;&#1077;&#1085;&#1100;&#1082;&#1072;&#1103;%20(&#1052;.%20&#1043;&#1086;&#1088;&#1100;&#1082;&#1080;&#1081;)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8;&#1085;&#1090;&#1077;&#1088;&#1072;&#1082;&#1090;&#1080;&#1074;&#1085;&#1099;&#1081;%20&#1087;&#1083;&#1072;&#1082;&#1072;&#1090;\&#1055;&#1086;&#1089;&#1083;&#1077;%20&#1073;&#1072;&#1083;&#1072;%20(&#1051;.%20&#1058;&#1086;&#1083;&#1089;&#1090;&#1086;&#1081;)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8;&#1085;&#1090;&#1077;&#1088;&#1072;&#1082;&#1090;&#1080;&#1074;&#1085;&#1099;&#1081;%20&#1087;&#1083;&#1072;&#1082;&#1072;&#1090;\Aleksey_Rybnikov.mp3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8;&#1085;&#1090;&#1077;&#1088;&#1072;&#1082;&#1090;&#1080;&#1074;&#1085;&#1099;&#1081;%20&#1087;&#1083;&#1072;&#1082;&#1072;&#1090;\&#1043;&#1072;&#1088;&#1084;&#1086;&#1096;&#1082;&#1072;_&#1041;&#1072;&#1090;&#1072;&#1083;&#1100;&#1086;&#1085;&#1099;_&#1087;&#1088;&#1086;&#1089;&#1103;&#1090;_&#1086;&#1075;&#1085;&#1103;.mp3" TargetMode="Externa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8;&#1085;&#1090;&#1077;&#1088;&#1072;&#1082;&#1090;&#1080;&#1074;&#1085;&#1099;&#1081;%20&#1087;&#1083;&#1072;&#1082;&#1072;&#1090;\&#1042;&#1072;&#1084;%20&#1048;%20&#1053;&#1077;%20&#1057;&#1085;&#1080;&#1083;&#1086;&#1089;&#1100;%20(minus).mp3" TargetMode="External"/><Relationship Id="rId5" Type="http://schemas.openxmlformats.org/officeDocument/2006/relationships/image" Target="../media/image27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j_Music\Рабочий стол\Янус_Открытый_урок\Милосерди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924" r="4505"/>
          <a:stretch>
            <a:fillRect/>
          </a:stretch>
        </p:blipFill>
        <p:spPr bwMode="auto">
          <a:xfrm>
            <a:off x="-142908" y="-142900"/>
            <a:ext cx="5000660" cy="3071798"/>
          </a:xfrm>
          <a:prstGeom prst="rect">
            <a:avLst/>
          </a:prstGeom>
          <a:noFill/>
        </p:spPr>
      </p:pic>
      <p:pic>
        <p:nvPicPr>
          <p:cNvPr id="1027" name="Picture 3" descr="C:\Documents and Settings\Dj_Music\Рабочий стол\Янус_Открытый_урок\Жестокость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929066"/>
            <a:ext cx="4438665" cy="33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000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Милосердие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7010" y="3667454"/>
            <a:ext cx="3631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Жестокость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Вертикальный свиток 15">
            <a:hlinkClick r:id="rId6" action="ppaction://hlinksldjump"/>
          </p:cNvPr>
          <p:cNvSpPr/>
          <p:nvPr/>
        </p:nvSpPr>
        <p:spPr>
          <a:xfrm>
            <a:off x="4687360" y="1092229"/>
            <a:ext cx="1534274" cy="1841129"/>
          </a:xfrm>
          <a:prstGeom prst="verticalScroll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Живо-пись</a:t>
            </a:r>
            <a:endParaRPr lang="ru-RU" dirty="0"/>
          </a:p>
        </p:txBody>
      </p:sp>
      <p:sp>
        <p:nvSpPr>
          <p:cNvPr id="17" name="Вертикальный свиток 16">
            <a:hlinkClick r:id="rId7" action="ppaction://hlinksldjump"/>
          </p:cNvPr>
          <p:cNvSpPr/>
          <p:nvPr/>
        </p:nvSpPr>
        <p:spPr>
          <a:xfrm>
            <a:off x="6124891" y="585533"/>
            <a:ext cx="1534274" cy="1841129"/>
          </a:xfrm>
          <a:prstGeom prst="verticalScroll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18" name="Вертикальный свиток 17">
            <a:hlinkClick r:id="rId8" action="ppaction://hlinksldjump"/>
          </p:cNvPr>
          <p:cNvSpPr/>
          <p:nvPr/>
        </p:nvSpPr>
        <p:spPr>
          <a:xfrm>
            <a:off x="7562422" y="78837"/>
            <a:ext cx="1534274" cy="1841129"/>
          </a:xfrm>
          <a:prstGeom prst="verticalScroll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зло</a:t>
            </a:r>
          </a:p>
          <a:p>
            <a:pPr algn="ctr"/>
            <a:endParaRPr lang="ru-RU" dirty="0"/>
          </a:p>
        </p:txBody>
      </p:sp>
      <p:sp>
        <p:nvSpPr>
          <p:cNvPr id="19" name="Лента лицом вниз 18">
            <a:hlinkClick r:id="rId9" action="ppaction://hlinksldjump"/>
          </p:cNvPr>
          <p:cNvSpPr/>
          <p:nvPr/>
        </p:nvSpPr>
        <p:spPr>
          <a:xfrm>
            <a:off x="2238697" y="3137342"/>
            <a:ext cx="4477418" cy="819807"/>
          </a:xfrm>
          <a:prstGeom prst="ribbon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Исследовательская </a:t>
            </a:r>
            <a:r>
              <a:rPr lang="ru-RU" dirty="0" smtClean="0"/>
              <a:t>работа</a:t>
            </a:r>
            <a:endParaRPr lang="ru-RU" dirty="0"/>
          </a:p>
        </p:txBody>
      </p:sp>
      <p:sp>
        <p:nvSpPr>
          <p:cNvPr id="22" name="Вертикальный свиток 21">
            <a:hlinkClick r:id="rId10" action="ppaction://hlinksldjump"/>
          </p:cNvPr>
          <p:cNvSpPr/>
          <p:nvPr/>
        </p:nvSpPr>
        <p:spPr>
          <a:xfrm>
            <a:off x="1460111" y="4511417"/>
            <a:ext cx="1534274" cy="1841129"/>
          </a:xfrm>
          <a:prstGeom prst="verticalScroll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23" name="Вертикальный свиток 22">
            <a:hlinkClick r:id="rId11" action="ppaction://hlinksldjump"/>
          </p:cNvPr>
          <p:cNvSpPr/>
          <p:nvPr/>
        </p:nvSpPr>
        <p:spPr>
          <a:xfrm>
            <a:off x="56622" y="4882889"/>
            <a:ext cx="1534274" cy="1841129"/>
          </a:xfrm>
          <a:prstGeom prst="verticalScroll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 </a:t>
            </a:r>
          </a:p>
          <a:p>
            <a:pPr algn="ctr"/>
            <a:r>
              <a:rPr lang="ru-RU" dirty="0" smtClean="0"/>
              <a:t>и </a:t>
            </a:r>
          </a:p>
          <a:p>
            <a:pPr algn="ctr"/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24" name="Вертикальный свиток 23">
            <a:hlinkClick r:id="rId12" action="ppaction://hlinksldjump"/>
          </p:cNvPr>
          <p:cNvSpPr/>
          <p:nvPr/>
        </p:nvSpPr>
        <p:spPr>
          <a:xfrm>
            <a:off x="2863599" y="4139944"/>
            <a:ext cx="1534274" cy="1841129"/>
          </a:xfrm>
          <a:prstGeom prst="verticalScroll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Литера-тура</a:t>
            </a:r>
            <a:r>
              <a:rPr lang="ru-RU" dirty="0" smtClean="0"/>
              <a:t> и кино</a:t>
            </a:r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j_Music\Рабочий стол\Янус_Открытый_урок\Жестокость2.jpg"/>
          <p:cNvPicPr>
            <a:picLocks noChangeAspect="1" noChangeArrowheads="1"/>
          </p:cNvPicPr>
          <p:nvPr/>
        </p:nvPicPr>
        <p:blipFill>
          <a:blip r:embed="rId2">
            <a:lum bright="45000" contrast="-55000"/>
          </a:blip>
          <a:srcRect r="37868"/>
          <a:stretch>
            <a:fillRect/>
          </a:stretch>
        </p:blipFill>
        <p:spPr bwMode="auto">
          <a:xfrm>
            <a:off x="9517" y="1"/>
            <a:ext cx="5413821" cy="490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46155" y="0"/>
            <a:ext cx="3631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Жестокость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323" y="3156566"/>
            <a:ext cx="8276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Только ед. </a:t>
            </a:r>
            <a:r>
              <a:rPr lang="ru-RU" dirty="0" err="1" smtClean="0"/>
              <a:t>отвлеч</a:t>
            </a:r>
            <a:r>
              <a:rPr lang="ru-RU" dirty="0" smtClean="0"/>
              <a:t>. сущ. к жестокий в 1 знач. </a:t>
            </a: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Человеческая жестокость. </a:t>
            </a:r>
          </a:p>
          <a:p>
            <a:pPr marL="342900" indent="-342900">
              <a:buAutoNum type="arabicPeriod"/>
            </a:pPr>
            <a:r>
              <a:rPr lang="ru-RU" dirty="0" smtClean="0"/>
              <a:t>Жестокое обращение, жестокий поступок.</a:t>
            </a:r>
          </a:p>
          <a:p>
            <a:pPr marL="342900" indent="-342900"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Толковый словарь русского языка Д.Н. Ушакова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324" y="4146367"/>
            <a:ext cx="8260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см. жестокий.</a:t>
            </a:r>
          </a:p>
          <a:p>
            <a:pPr marL="342900" indent="-342900">
              <a:buAutoNum type="arabicPeriod"/>
            </a:pPr>
            <a:r>
              <a:rPr lang="ru-RU" dirty="0" smtClean="0"/>
              <a:t>Жестокий поступок, обращение.</a:t>
            </a:r>
          </a:p>
          <a:p>
            <a:pPr marL="342900" indent="-342900"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Словарь русского языка С. И. Ожегова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324" y="5084537"/>
            <a:ext cx="8293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ЖЕСТОКИЙ, -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ое</a:t>
            </a:r>
            <a:r>
              <a:rPr lang="ru-RU" dirty="0" smtClean="0"/>
              <a:t>; -</a:t>
            </a:r>
            <a:r>
              <a:rPr lang="ru-RU" dirty="0" err="1" smtClean="0"/>
              <a:t>ок</a:t>
            </a:r>
            <a:r>
              <a:rPr lang="ru-RU" dirty="0" smtClean="0"/>
              <a:t>; жесточе; жесточайший. 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Крайне суровый, безжалостный, беспощадный. </a:t>
            </a: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Ж. враг.  Ж. человек.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Перен. Очень сильный, превосходящий обычное. </a:t>
            </a: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Ж. мороз. Жестокая засуха. </a:t>
            </a:r>
          </a:p>
          <a:p>
            <a:pPr marL="342900" indent="-342900"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Словарь русского языка С. И. Ожегова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324" y="922266"/>
            <a:ext cx="82269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…  − морально-психологическая черта личности, которая проявляется в бесчеловечном, грубом, оскорбительном отношении к другим живым существам, причинении им боли и в посягательстве на их жизнь. Также считается, что это социально-психологический феномен, выражающийся в получении удовольствия от осознанного причинения страданий живому существу неприемлемым в данной культуре способом</a:t>
            </a:r>
          </a:p>
          <a:p>
            <a:pPr algn="r"/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Википедия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noaction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j_Music\Рабочий стол\К уроку\672f2ca4034222c70a5105628ba807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117" y="131525"/>
            <a:ext cx="3216166" cy="66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61640" y="1355834"/>
            <a:ext cx="4209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 А. </a:t>
            </a:r>
            <a:r>
              <a:rPr lang="ru-RU" dirty="0" err="1" smtClean="0"/>
              <a:t>Ерошенко</a:t>
            </a:r>
            <a:r>
              <a:rPr lang="ru-RU" dirty="0" smtClean="0"/>
              <a:t>. «Всюду жизнь», 1888 г.</a:t>
            </a:r>
          </a:p>
          <a:p>
            <a:endParaRPr lang="ru-RU" dirty="0" smtClean="0"/>
          </a:p>
          <a:p>
            <a:r>
              <a:rPr lang="ru-RU" dirty="0" smtClean="0"/>
              <a:t>Первоначальное название </a:t>
            </a:r>
          </a:p>
          <a:p>
            <a:r>
              <a:rPr lang="ru-RU" dirty="0" smtClean="0"/>
              <a:t>«Где любовь  — там и Бог».</a:t>
            </a:r>
          </a:p>
          <a:p>
            <a:endParaRPr lang="ru-RU" dirty="0" smtClean="0"/>
          </a:p>
          <a:p>
            <a:r>
              <a:rPr lang="ru-RU" dirty="0" smtClean="0"/>
              <a:t>«Как много она говорит сердцу» — сказал о картине Л. Н. Толстой.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j_Music\Рабочий стол\К уроку\chayepiti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446" y="143888"/>
            <a:ext cx="5596759" cy="547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9240" y="5657671"/>
            <a:ext cx="6845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В. Г. Перов. </a:t>
            </a:r>
            <a:r>
              <a:rPr lang="ru-RU" smtClean="0"/>
              <a:t>«Чаепитие </a:t>
            </a:r>
            <a:r>
              <a:rPr lang="ru-RU" smtClean="0"/>
              <a:t>в </a:t>
            </a:r>
            <a:r>
              <a:rPr lang="ru-RU" smtClean="0"/>
              <a:t>Мытищах», </a:t>
            </a:r>
            <a:r>
              <a:rPr lang="ru-RU" dirty="0" smtClean="0"/>
              <a:t>1862</a:t>
            </a:r>
          </a:p>
          <a:p>
            <a:pPr algn="ctr"/>
            <a:r>
              <a:rPr lang="ru-RU" dirty="0" smtClean="0"/>
              <a:t>Произвела огромное впечатление на прогрессивную публику того времени на выставках в Москве и Петербурге.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690" y="1907629"/>
            <a:ext cx="4272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Идея рассказа: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человеческая любовь</a:t>
            </a:r>
            <a:r>
              <a:rPr lang="ru-RU" dirty="0" smtClean="0"/>
              <a:t>. Девушка заставила «полюбить себя» не тем, что примкнула к народничеству, а своей человечностью и душевностью. Старики отмаливают смерть героини без покаяния. Горький показал важные черты человеческого характера: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доброту, гуманность, сострадание.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752850" y="542925"/>
            <a:ext cx="5391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Рассказ М. Горького</a:t>
            </a:r>
            <a:br>
              <a:rPr kumimoji="0" lang="ru-RU" sz="3600" b="1" i="0" u="none" strike="noStrike" kern="1200" cap="none" spc="100" normalizeH="0" baseline="0" noProof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0" u="none" strike="noStrike" kern="1200" cap="none" spc="100" normalizeH="0" baseline="0" noProof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«Ма-аленькая», 1895 г.</a:t>
            </a:r>
            <a:endParaRPr kumimoji="0" lang="ru-RU" sz="3600" b="1" i="0" u="none" strike="noStrike" kern="1200" cap="none" spc="100" normalizeH="0" baseline="0" noProof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F:\малень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489" y="537724"/>
            <a:ext cx="3596297" cy="538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Dj_Music\Рабочий стол\К уроку\учеба\мааалень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650" y="4272460"/>
            <a:ext cx="3177479" cy="2423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зад 5">
            <a:hlinkClick r:id="" action="ppaction://noaction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а-аленькая (М. Горький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35007" y="6290441"/>
            <a:ext cx="981465" cy="54919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j_Music\Рабочий стол\К уроку\учеба\посба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60" y="3915111"/>
            <a:ext cx="4310466" cy="264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Dj_Music\Рабочий стол\К уроку\учеба\после бал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2387" y="1758512"/>
            <a:ext cx="3386302" cy="482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Л. Н. Толстого 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«После бала», 1903 г.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028" y="1655378"/>
            <a:ext cx="4666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Композиция рассказа построена на противопоставлении картин бала и наказания беглого солдата, переданных через восприятие молодого человека Ивана Васильевича. Именно ему предстоит понять, «что хорошо, что дурно», дать оценку увиденному и сделать выбор своей дальнейшей судьбы.</a:t>
            </a: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осле бала (Л. Толстой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182417" y="6151154"/>
            <a:ext cx="961583" cy="675314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ать тере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984" y="2853564"/>
            <a:ext cx="7124025" cy="384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551793" y="961697"/>
            <a:ext cx="8229600" cy="113511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/>
              <a:t>католическая монахиня, основательница женской монашеской конгрегации «Сестры Миссионерки Любви», занимающейся служением бедным и больным. Лауреат Нобелевской премии мира. В 2003 году причислена Католической Церковью к лику блаженных.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3064"/>
            <a:ext cx="8229600" cy="882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Мать Тереза, 1910-1997 гг.</a:t>
            </a:r>
            <a:endParaRPr kumimoji="0" lang="ru-RU" sz="3600" b="1" i="0" u="none" strike="noStrike" kern="1200" cap="none" spc="100" normalizeH="0" baseline="0" noProof="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4776972" y="2081050"/>
            <a:ext cx="3957145" cy="819807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«Отдай свои руки, чтобы служить,</a:t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своё сердце – чтобы любить».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назад 5">
            <a:hlinkClick r:id="" action="ppaction://noaction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724"/>
            <a:ext cx="8229600" cy="118242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 Цезарь, по прозвищу Калигула, 12 – 41 н. э.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G:\калигу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15" y="2758976"/>
            <a:ext cx="7042170" cy="396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74986" y="1481979"/>
            <a:ext cx="739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умел скрывать свои чувства и эмоции, был очень недоверчивым. Но две вещи он скрывать не пытался – это </a:t>
            </a:r>
            <a:r>
              <a:rPr lang="ru-RU" b="1" dirty="0" smtClean="0">
                <a:solidFill>
                  <a:srgbClr val="FF0000"/>
                </a:solidFill>
              </a:rPr>
              <a:t>жестокость и сластолюбие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Получал дикое наслаждение от издевательств над людьми. Мало кто мог сравниться с ним в жестокости.</a:t>
            </a: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noaction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0166" y="1497731"/>
            <a:ext cx="3862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Французский аристократ, политик, писатель и философ. Был проповедником абсолютной свободы, которая не была бы ограничена ни нравственностью, ни религией, ни правом.</a:t>
            </a:r>
          </a:p>
          <a:p>
            <a:endParaRPr lang="ru-RU" b="1" dirty="0" smtClean="0"/>
          </a:p>
          <a:p>
            <a:r>
              <a:rPr lang="ru-RU" dirty="0" smtClean="0"/>
              <a:t>Отрицал само существование бога, а также всех моральных норм и правил, как предписано церковными канонами, так и общечеловеческими принципами поведения в семье и обществе. Пропагандировал идею о том, что убийство является благом для общества, иначе народы погибнут целиком и полностью от перенаселения и нехватки ресурсов.</a:t>
            </a:r>
            <a:endParaRPr lang="ru-RU" dirty="0"/>
          </a:p>
        </p:txBody>
      </p:sp>
      <p:pic>
        <p:nvPicPr>
          <p:cNvPr id="5" name="Picture 3" descr="C:\Documents and Settings\Dj_Music\Рабочий стол\К уроку\sade-por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3697" y="1446424"/>
            <a:ext cx="3042743" cy="498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Маркиз де Сад, 1740-1814 гг.</a:t>
            </a:r>
          </a:p>
        </p:txBody>
      </p:sp>
      <p:sp>
        <p:nvSpPr>
          <p:cNvPr id="7" name="Управляющая кнопка: назад 6">
            <a:hlinkClick r:id="" action="ppaction://noaction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ницше.gif"/>
          <p:cNvPicPr>
            <a:picLocks noChangeAspect="1" noChangeArrowheads="1"/>
          </p:cNvPicPr>
          <p:nvPr/>
        </p:nvPicPr>
        <p:blipFill>
          <a:blip r:embed="rId2">
            <a:lum bright="57000" contrast="-64000"/>
          </a:blip>
          <a:srcRect r="7673"/>
          <a:stretch>
            <a:fillRect/>
          </a:stretch>
        </p:blipFill>
        <p:spPr bwMode="auto">
          <a:xfrm>
            <a:off x="5539621" y="-17912"/>
            <a:ext cx="3604379" cy="4258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7492" y="0"/>
            <a:ext cx="722060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Милосердие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Никто из нас не прав, - когда не замечает,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Как ранит та рука, которая щадит,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Как угнетает мысль, как грубо удручает,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Взяв милосердие за самый верный щит.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А этот щит плодит, лобзая преступленье,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Насилье и порок и слабому грозит,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У истины берёт и мудрость, и значенье,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Нет, милосердие не добрый - злобный щит!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Он преступлению развязывает руки,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Дамокловым мечом он честности грозит,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Смеётся над добром, когда наносит муки,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Да, милосердие есть ненадёжный щит!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Фридрих Ницше</a:t>
            </a:r>
          </a:p>
        </p:txBody>
      </p:sp>
      <p:sp>
        <p:nvSpPr>
          <p:cNvPr id="9" name="Управляющая кнопка: назад 8">
            <a:hlinkClick r:id="" action="ppaction://noaction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марки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703" y="2325300"/>
            <a:ext cx="4887309" cy="404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8275" y="0"/>
            <a:ext cx="7677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Садизм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166" y="1056290"/>
            <a:ext cx="769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назван по имени французского писателя маркиза де Сада, описавшего его – в широком смысле – склонность к насилию, получению удовольствия от унижения и мучения других. </a:t>
            </a:r>
            <a:r>
              <a:rPr lang="ru-RU" b="1" dirty="0" smtClean="0">
                <a:solidFill>
                  <a:srgbClr val="FF0000"/>
                </a:solidFill>
              </a:rPr>
              <a:t>Садист</a:t>
            </a:r>
            <a:r>
              <a:rPr lang="ru-RU" dirty="0" smtClean="0"/>
              <a:t> – человек склонный к садизму.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66" y="0"/>
            <a:ext cx="8229600" cy="970838"/>
          </a:xfrm>
        </p:spPr>
        <p:txBody>
          <a:bodyPr>
            <a:normAutofit/>
          </a:bodyPr>
          <a:lstStyle/>
          <a:p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Иисус Христос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0979" y="919004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Иисус Христос  или Иисус из </a:t>
            </a:r>
            <a:r>
              <a:rPr lang="ru-RU" dirty="0" err="1" smtClean="0"/>
              <a:t>Назарета</a:t>
            </a:r>
            <a:r>
              <a:rPr lang="ru-RU" dirty="0" smtClean="0"/>
              <a:t> — центральная личность в христианстве, которое рассматривает его как предсказанного в Ветхом Завете Мессию, ставшего искупительной жертвой за грехи людей.</a:t>
            </a:r>
          </a:p>
          <a:p>
            <a:r>
              <a:rPr lang="ru-RU" dirty="0" smtClean="0"/>
              <a:t>Согласно христианскому Никео-Цареградскому Символу веры, Христос является Сыном Божьим, единосущным (то есть, одной природы) с Отцом, Богом, воплощенным в человеческую плоть.</a:t>
            </a:r>
            <a:endParaRPr lang="ru-RU" dirty="0"/>
          </a:p>
        </p:txBody>
      </p:sp>
      <p:pic>
        <p:nvPicPr>
          <p:cNvPr id="5122" name="Picture 2" descr="F:\иисус христ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082" y="2885089"/>
            <a:ext cx="5068832" cy="371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иису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215" y="1617760"/>
            <a:ext cx="3095625" cy="450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2249" y="1529248"/>
            <a:ext cx="54075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«Около этого времени жил Иисус, человек мудрый, если его вообще можно назвать человеком. Он совершил изумительные деяния и стал наставником тех людей, которые охотно воспринимали истину. Он привлёк к себе многих иудеев и эллинов. То был Христос. По настоянию влиятельных лиц Пилат приговорил его к кресту. Но те, кто раньше любили его, не прекращали любить его и теперь. На третий день он вновь явился им живой, как возвестили о нём и о многих других Его чудесах боговдохновенные пророки. Поныне ещё существуют так называемые христиане, именующие себя таким образом по его имени»[38].</a:t>
            </a:r>
          </a:p>
          <a:p>
            <a:endParaRPr lang="ru-RU" dirty="0" smtClean="0"/>
          </a:p>
          <a:p>
            <a:pPr algn="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Иосиф Флавий, I век</a:t>
            </a:r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Свидетельство о существовании Иисуса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8576438" y="6479626"/>
            <a:ext cx="540000" cy="36000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Исследовательская работа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931" y="1466187"/>
            <a:ext cx="7851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Было опрошено 50 человек, проживающих в посёлке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Беринговский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Чукотского АО. 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00B050"/>
                </a:solidFill>
              </a:rPr>
              <a:t>Возрастные группы:</a:t>
            </a:r>
          </a:p>
          <a:p>
            <a:pPr lvl="1" indent="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подростки от 11 до 17 лет;</a:t>
            </a:r>
          </a:p>
          <a:p>
            <a:pPr lvl="1" indent="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молодые люди от 18 до 25 лет;</a:t>
            </a:r>
          </a:p>
          <a:p>
            <a:pPr lvl="1" indent="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работающие;</a:t>
            </a:r>
          </a:p>
          <a:p>
            <a:pPr lvl="1" indent="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пенсионеры.</a:t>
            </a:r>
          </a:p>
          <a:p>
            <a:pPr lvl="1"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Задаваемый вопрос: «Что такое милосердие?»</a:t>
            </a:r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Субъекты исследования: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7007" y="1245467"/>
            <a:ext cx="665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учащиеся 9 класса МБОУ «ЦО п.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Беринговского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1434" y="2150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Объект исследования: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10" y="3153057"/>
            <a:ext cx="845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нравственность на предмет понимания общечеловеческой категории – милосердия.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8730" y="41529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Предмет исследования: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607" y="5186816"/>
            <a:ext cx="845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синонимичность милосердия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Вертикальный свиток 6">
            <a:hlinkClick r:id="rId3" action="ppaction://hlinksldjump"/>
          </p:cNvPr>
          <p:cNvSpPr/>
          <p:nvPr/>
        </p:nvSpPr>
        <p:spPr>
          <a:xfrm>
            <a:off x="76200" y="5753100"/>
            <a:ext cx="1295789" cy="1003300"/>
          </a:xfrm>
          <a:prstGeom prst="verticalScroll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Словарь</a:t>
            </a:r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Исследовательская работа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931" y="1466187"/>
            <a:ext cx="7851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Было опрошено 50 человек, проживающих в посёлке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Беринговский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Чукотского АО. 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00B050"/>
                </a:solidFill>
              </a:rPr>
              <a:t>Возрастные группы:</a:t>
            </a:r>
          </a:p>
          <a:p>
            <a:pPr lvl="1" indent="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подростки от 11 до 17 лет;</a:t>
            </a:r>
          </a:p>
          <a:p>
            <a:pPr lvl="1" indent="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молодые люди от 18 до 25 лет;</a:t>
            </a:r>
          </a:p>
          <a:p>
            <a:pPr lvl="1" indent="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работающие;</a:t>
            </a:r>
          </a:p>
          <a:p>
            <a:pPr lvl="1" indent="268288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пенсионеры.</a:t>
            </a:r>
          </a:p>
          <a:p>
            <a:pPr lvl="1"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Задаваемый вопрос: «Что такое жестокость?»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Субъекты исследования: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7007" y="1245467"/>
            <a:ext cx="665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учащиеся 9 класса МБОУ «ЦО п.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Беринговского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1434" y="2150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Объект исследования: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10" y="3153057"/>
            <a:ext cx="845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нравственность на предмет понимания общечеловеческой категории – жестокости.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8730" y="41529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Предмет исследования: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607" y="5186816"/>
            <a:ext cx="845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синонимичность жестокости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Вертикальный свиток 6">
            <a:hlinkClick r:id="rId3" action="ppaction://hlinksldjump"/>
          </p:cNvPr>
          <p:cNvSpPr/>
          <p:nvPr/>
        </p:nvSpPr>
        <p:spPr>
          <a:xfrm>
            <a:off x="76200" y="5753100"/>
            <a:ext cx="1295789" cy="1003300"/>
          </a:xfrm>
          <a:prstGeom prst="verticalScroll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Словарь</a:t>
            </a:r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«Тёмная комната»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Цель: расслабить мышцы глаз.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наиболее удобном состоянии сидя необходимо прикрыть глаза руками так, чтобы к ним через пальцы не проникал свет. В таком положении все мышцы глаз максимально расслаблены.</a:t>
            </a:r>
          </a:p>
        </p:txBody>
      </p:sp>
      <p:pic>
        <p:nvPicPr>
          <p:cNvPr id="5122" name="Picture 2" descr="https://im2-tub-ru.yandex.net/i?id=7d1cc20ec1424a7d4d2cef14145ba7dc&amp;n=33&amp;h=166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850" y="4856162"/>
            <a:ext cx="4572000" cy="1581151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noaction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9" name="Aleksey_Rybnik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1348" y="5381171"/>
            <a:ext cx="888999" cy="888999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30" y="6615"/>
            <a:ext cx="8954814" cy="2484337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к сочинению-рассуждению на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морально-этическую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тему «Милосердие и жестокость»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791" y="2286007"/>
            <a:ext cx="85922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Цели: 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2000" dirty="0" smtClean="0"/>
              <a:t>усвоить структуру сочинения-рассуждения; систематизировать полученный материал по рассмотренной теме; 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2000" dirty="0" smtClean="0"/>
              <a:t>принимать самостоятельные решения и выдвигать собственные идеи, отстаивая свою точку зрения;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2000" dirty="0" smtClean="0"/>
              <a:t>воспитывать  гуманное отношение к людям.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Задачи: 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2000" dirty="0" smtClean="0"/>
              <a:t>продолжать работу над формированием навыков построения рассуждения в процессе речевого развития;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2000" dirty="0" smtClean="0"/>
              <a:t>демонстрировать различные позиции и точки зрения;</a:t>
            </a:r>
          </a:p>
          <a:p>
            <a:pPr indent="173038">
              <a:buFont typeface="Arial" pitchFamily="34" charset="0"/>
              <a:buChar char="•"/>
            </a:pPr>
            <a:r>
              <a:rPr lang="ru-RU" sz="2000" dirty="0" smtClean="0"/>
              <a:t>сортировать и систематизировать информацию.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«Решётка»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Цель: расслабить зрительные мышцы с помощью рассеянного взгляда сквозь пальцы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Расслабляет зрительные мышцы рассеянный взгляд сквозь пальцы. Поднимите свои руки на уровень переносицы, разомкните пальцы и рассматривайте через них окружающие вас предметы. Во время упражнения не фокусируйтесь на пальцах, а разглядывайте удаленные предметы, не задерживая взгляд на них надолго.</a:t>
            </a:r>
            <a:endParaRPr lang="ru-RU" sz="1600" dirty="0" smtClean="0">
              <a:solidFill>
                <a:srgbClr val="00B050"/>
              </a:solidFill>
            </a:endParaRPr>
          </a:p>
        </p:txBody>
      </p:sp>
      <p:sp>
        <p:nvSpPr>
          <p:cNvPr id="3074" name="AutoShape 2" descr="http://bezumno.ru/uploads/posts/2013-02/1362059468_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D:\Интерактивный плакат\1362059468_9.jpg"/>
          <p:cNvPicPr>
            <a:picLocks noChangeAspect="1" noChangeArrowheads="1"/>
          </p:cNvPicPr>
          <p:nvPr/>
        </p:nvPicPr>
        <p:blipFill>
          <a:blip r:embed="rId3"/>
          <a:srcRect l="1292" t="1594" r="1857" b="2789"/>
          <a:stretch>
            <a:fillRect/>
          </a:stretch>
        </p:blipFill>
        <p:spPr bwMode="auto">
          <a:xfrm>
            <a:off x="2886075" y="4152900"/>
            <a:ext cx="2981325" cy="228600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noaction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9" name="Гармошка_Батальоны_просят_ог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4972" y="5482770"/>
            <a:ext cx="878115" cy="87811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«Друзья»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47776"/>
            <a:ext cx="8229600" cy="4878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Цель: сплочение участников группы, повышение эмоционального фона.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Участники разбиваются на пары и становятся лицом друг к другу. Все дружно произносят незатейливые слова и выполняют соответствующие действия.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У меня щёчки гладкие,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И у тебя щёчки гладкие.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У меня носик,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И у тебя носик.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У меня губки сладкие,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И у тебя губки сладкие.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Я друг,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И ты друг.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Мы два друга,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Мы любим друг друга.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Участники игры прикасаются к названным частям тела, сначала своего, потом напарника. При произнесении последней строчки - дружеские объятия. </a:t>
            </a:r>
          </a:p>
        </p:txBody>
      </p:sp>
      <p:pic>
        <p:nvPicPr>
          <p:cNvPr id="1025" name="Picture 1" descr="D:\Интерактивный плакат\i.jpg"/>
          <p:cNvPicPr>
            <a:picLocks noChangeAspect="1" noChangeArrowheads="1"/>
          </p:cNvPicPr>
          <p:nvPr/>
        </p:nvPicPr>
        <p:blipFill>
          <a:blip r:embed="rId3"/>
          <a:srcRect b="2558"/>
          <a:stretch>
            <a:fillRect/>
          </a:stretch>
        </p:blipFill>
        <p:spPr bwMode="auto">
          <a:xfrm>
            <a:off x="4244674" y="2365485"/>
            <a:ext cx="2960990" cy="293994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576438" y="6479626"/>
            <a:ext cx="540000" cy="36000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6" name="Вам И Не Снилось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07086" y="6081486"/>
            <a:ext cx="776514" cy="776514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38" y="882869"/>
            <a:ext cx="80404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/>
              <a:t>Что такое сочинение?</a:t>
            </a:r>
          </a:p>
          <a:p>
            <a:pPr marL="342900" indent="-342900"/>
            <a:r>
              <a:rPr lang="ru-RU" sz="2000" i="1" dirty="0" smtClean="0">
                <a:solidFill>
                  <a:srgbClr val="FF0000"/>
                </a:solidFill>
              </a:rPr>
              <a:t>Сочинение</a:t>
            </a:r>
            <a:r>
              <a:rPr lang="ru-RU" sz="2000" dirty="0" smtClean="0"/>
              <a:t> – это самостоятельная творческая работа, предполагающая изложение своих мыслей на заданную тему, где процесс письма -  это создание, изобретение и творение. 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400" b="1" dirty="0" smtClean="0"/>
              <a:t>Задачи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Что, о чём писать? (содержание)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Как писать? (форма)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/>
            <a:r>
              <a:rPr lang="ru-RU" sz="2400" b="1" dirty="0" smtClean="0"/>
              <a:t>Работа над содержанием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Кейсы.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992" y="646385"/>
            <a:ext cx="7267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Схема сочинения-рассуждения</a:t>
            </a:r>
          </a:p>
          <a:p>
            <a:endParaRPr lang="ru-RU" sz="2000" dirty="0" smtClean="0"/>
          </a:p>
          <a:p>
            <a:pPr marL="400050" indent="-400050">
              <a:spcAft>
                <a:spcPts val="1200"/>
              </a:spcAft>
              <a:buAutoNum type="romanUcPeriod"/>
            </a:pPr>
            <a:r>
              <a:rPr lang="ru-RU" sz="2000" dirty="0" smtClean="0"/>
              <a:t>Основная мысль (тезис).</a:t>
            </a:r>
          </a:p>
          <a:p>
            <a:pPr marL="400050" indent="-400050">
              <a:spcAft>
                <a:spcPts val="1200"/>
              </a:spcAft>
              <a:buAutoNum type="romanUcPeriod"/>
            </a:pPr>
            <a:r>
              <a:rPr lang="ru-RU" sz="2000" dirty="0" smtClean="0"/>
              <a:t>Доказательства:</a:t>
            </a:r>
          </a:p>
          <a:p>
            <a:pPr marL="857250" lvl="1" indent="-400050">
              <a:spcAft>
                <a:spcPts val="1200"/>
              </a:spcAft>
            </a:pPr>
            <a:r>
              <a:rPr lang="ru-RU" sz="2000" dirty="0" smtClean="0"/>
              <a:t>а) …</a:t>
            </a:r>
          </a:p>
          <a:p>
            <a:pPr marL="857250" lvl="1" indent="-400050">
              <a:spcAft>
                <a:spcPts val="1200"/>
              </a:spcAft>
            </a:pPr>
            <a:r>
              <a:rPr lang="ru-RU" sz="2000" dirty="0" smtClean="0"/>
              <a:t>б) …</a:t>
            </a:r>
          </a:p>
          <a:p>
            <a:pPr marL="857250" lvl="1" indent="-400050">
              <a:spcAft>
                <a:spcPts val="1200"/>
              </a:spcAft>
            </a:pPr>
            <a:r>
              <a:rPr lang="ru-RU" sz="2000" dirty="0" smtClean="0"/>
              <a:t>в) …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UcPeriod"/>
            </a:pPr>
            <a:r>
              <a:rPr lang="ru-RU" sz="2000" dirty="0" smtClean="0"/>
              <a:t>Вывод.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448" y="436835"/>
            <a:ext cx="811924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Синквейн</a:t>
            </a:r>
            <a:endParaRPr lang="ru-RU" sz="2800" b="1" dirty="0" smtClean="0"/>
          </a:p>
          <a:p>
            <a:endParaRPr lang="ru-RU" sz="2000" dirty="0" smtClean="0"/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строка: </a:t>
            </a:r>
            <a:r>
              <a:rPr lang="ru-RU" sz="2000" dirty="0" smtClean="0"/>
              <a:t>Существительное, обозначающее тему.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строка: </a:t>
            </a:r>
            <a:r>
              <a:rPr lang="ru-RU" sz="2000" dirty="0" smtClean="0"/>
              <a:t>Два прилагательных, раскрывающие характерные признаки явления, заявленного в теме.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строка: </a:t>
            </a:r>
            <a:r>
              <a:rPr lang="ru-RU" sz="2000" dirty="0" smtClean="0"/>
              <a:t>три глагола, раскрывающие действие, воздействие и т.д., свойственные явлению, заявленной темы.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строка: </a:t>
            </a:r>
            <a:r>
              <a:rPr lang="ru-RU" sz="2000" dirty="0" smtClean="0"/>
              <a:t>Фразу, раскрывающую суть явления, усиливающие предыдущие две строки.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строка: </a:t>
            </a:r>
            <a:r>
              <a:rPr lang="ru-RU" sz="2000" dirty="0" smtClean="0"/>
              <a:t>существительное, которое выразит общее впечатление от урока.</a:t>
            </a:r>
          </a:p>
          <a:p>
            <a:pPr>
              <a:spcAft>
                <a:spcPts val="1200"/>
              </a:spcAft>
            </a:pPr>
            <a:endParaRPr lang="ru-RU" sz="2000" dirty="0" smtClean="0"/>
          </a:p>
          <a:p>
            <a:pPr>
              <a:spcAft>
                <a:spcPts val="1200"/>
              </a:spcAft>
            </a:pPr>
            <a:r>
              <a:rPr lang="ru-RU" sz="2800" b="1" dirty="0" smtClean="0"/>
              <a:t>Домашнее задание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Написать сочинение-рассуждение на тему «Милосердие и жестокость» на форуме сайта </a:t>
            </a:r>
            <a:r>
              <a:rPr lang="ru-RU" sz="2000" dirty="0" err="1" smtClean="0">
                <a:solidFill>
                  <a:srgbClr val="FF0000"/>
                </a:solidFill>
              </a:rPr>
              <a:t>глагольслово.рф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1026" name="Picture 2" descr="E:\Интерактивный плакат\Форум_скрин.png"/>
          <p:cNvPicPr>
            <a:picLocks noChangeAspect="1" noChangeArrowheads="1"/>
          </p:cNvPicPr>
          <p:nvPr/>
        </p:nvPicPr>
        <p:blipFill>
          <a:blip r:embed="rId2"/>
          <a:srcRect r="30207"/>
          <a:stretch>
            <a:fillRect/>
          </a:stretch>
        </p:blipFill>
        <p:spPr bwMode="auto">
          <a:xfrm>
            <a:off x="175837" y="895350"/>
            <a:ext cx="8843202" cy="4314825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09886" y="6479631"/>
            <a:ext cx="540000" cy="360000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noaction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Интерактивный плакат\Форум_скрин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850" y="0"/>
            <a:ext cx="8606971" cy="643477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j_Music\Рабочий стол\Янус_Открытый_урок\Милосердие2.jpg"/>
          <p:cNvPicPr>
            <a:picLocks noChangeAspect="1" noChangeArrowheads="1"/>
          </p:cNvPicPr>
          <p:nvPr/>
        </p:nvPicPr>
        <p:blipFill>
          <a:blip r:embed="rId2">
            <a:lum bright="76000" contrast="-68000"/>
          </a:blip>
          <a:srcRect l="7711"/>
          <a:stretch>
            <a:fillRect/>
          </a:stretch>
        </p:blipFill>
        <p:spPr bwMode="auto">
          <a:xfrm>
            <a:off x="-10004" y="220723"/>
            <a:ext cx="4655927" cy="2648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55379" y="0"/>
            <a:ext cx="60007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Милосердие</a:t>
            </a:r>
            <a:endParaRPr lang="ru-RU" sz="8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09905" y="1426784"/>
            <a:ext cx="8355724" cy="5178972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Милосердие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800" dirty="0" smtClean="0">
                <a:solidFill>
                  <a:schemeClr val="accent1"/>
                </a:solidFill>
              </a:rPr>
              <a:t>—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готовность из сострадания оказать помощь тому, кто в ней нуждается.</a:t>
            </a:r>
          </a:p>
          <a:p>
            <a:pPr algn="r">
              <a:lnSpc>
                <a:spcPct val="120000"/>
              </a:lnSpc>
            </a:pPr>
            <a:r>
              <a:rPr lang="ru-RU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Толковый словарь русского языка Д.Н. Ушакова</a:t>
            </a:r>
          </a:p>
          <a:p>
            <a:pPr marR="0" lvl="0" algn="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120000"/>
              </a:lnSpc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Милосердие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800" dirty="0" smtClean="0">
                <a:solidFill>
                  <a:srgbClr val="7030A0"/>
                </a:solidFill>
              </a:rPr>
              <a:t>—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готовность помочь кому-нибудь из сострадания, человеколюбия.</a:t>
            </a:r>
          </a:p>
          <a:p>
            <a:pPr algn="r">
              <a:lnSpc>
                <a:spcPct val="120000"/>
              </a:lnSpc>
            </a:pPr>
            <a:r>
              <a:rPr lang="ru-RU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Толковый словарь русского языка С. И. Ожегова</a:t>
            </a:r>
          </a:p>
          <a:p>
            <a:pPr lvl="0">
              <a:lnSpc>
                <a:spcPct val="120000"/>
              </a:lnSpc>
              <a:defRPr/>
            </a:pPr>
            <a:endParaRPr lang="ru-RU" sz="3800" dirty="0" smtClean="0">
              <a:solidFill>
                <a:srgbClr val="0070C0"/>
              </a:solidFill>
            </a:endParaRPr>
          </a:p>
          <a:p>
            <a:pPr lvl="0">
              <a:lnSpc>
                <a:spcPct val="120000"/>
              </a:lnSpc>
              <a:defRPr/>
            </a:pPr>
            <a:r>
              <a:rPr lang="ru-RU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Милосердие</a:t>
            </a:r>
            <a:r>
              <a:rPr lang="ru-RU" sz="3800" dirty="0" smtClean="0">
                <a:solidFill>
                  <a:srgbClr val="0070C0"/>
                </a:solidFill>
              </a:rPr>
              <a:t> —</a:t>
            </a:r>
            <a:r>
              <a:rPr lang="ru-RU" sz="3800" dirty="0" smtClean="0">
                <a:solidFill>
                  <a:srgbClr val="00B050"/>
                </a:solidFill>
              </a:rPr>
              <a:t> </a:t>
            </a:r>
            <a:r>
              <a:rPr lang="ru-RU" sz="3800" dirty="0" smtClean="0">
                <a:solidFill>
                  <a:srgbClr val="0070C0"/>
                </a:solidFill>
              </a:rPr>
              <a:t>готовность помочь кому-л. из чувства сострадания, человеколюбия; снисхождение, помощь кому-л., вызванные такими чувствами</a:t>
            </a:r>
          </a:p>
          <a:p>
            <a:pPr algn="r">
              <a:lnSpc>
                <a:spcPct val="120000"/>
              </a:lnSpc>
            </a:pPr>
            <a:r>
              <a:rPr lang="ru-RU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Новый словарь русского языка Т. Ф. Ефремовой</a:t>
            </a:r>
          </a:p>
          <a:p>
            <a:pPr>
              <a:lnSpc>
                <a:spcPct val="120000"/>
              </a:lnSpc>
            </a:pPr>
            <a:endParaRPr lang="ru-RU" sz="3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Милосердие</a:t>
            </a:r>
            <a:r>
              <a:rPr lang="ru-RU" sz="3800" dirty="0" smtClean="0">
                <a:solidFill>
                  <a:srgbClr val="00B050"/>
                </a:solidFill>
              </a:rPr>
              <a:t> — незаслуженные доброта и сострадание А. Человеческое милосердие 1. Заповедь быть милосердным милосерден Господь: Лк 6:36 призыв к милосердию: Рим 12:8; Иуд 22 милосердие важнее, чем жертва: Ос 6:6; </a:t>
            </a:r>
            <a:r>
              <a:rPr lang="ru-RU" sz="3800" dirty="0" err="1" smtClean="0">
                <a:solidFill>
                  <a:srgbClr val="00B050"/>
                </a:solidFill>
              </a:rPr>
              <a:t>Мих</a:t>
            </a:r>
            <a:r>
              <a:rPr lang="ru-RU" sz="3800" dirty="0" smtClean="0">
                <a:solidFill>
                  <a:srgbClr val="00B050"/>
                </a:solidFill>
              </a:rPr>
              <a:t> 6:6–8; </a:t>
            </a:r>
            <a:r>
              <a:rPr lang="ru-RU" sz="3800" dirty="0" err="1" smtClean="0">
                <a:solidFill>
                  <a:srgbClr val="00B050"/>
                </a:solidFill>
              </a:rPr>
              <a:t>Мф</a:t>
            </a:r>
            <a:r>
              <a:rPr lang="ru-RU" sz="3800" dirty="0" smtClean="0">
                <a:solidFill>
                  <a:srgbClr val="00B050"/>
                </a:solidFill>
              </a:rPr>
              <a:t> 9:13 2. Выражение… …   </a:t>
            </a:r>
          </a:p>
          <a:p>
            <a:pPr algn="r">
              <a:lnSpc>
                <a:spcPct val="120000"/>
              </a:lnSpc>
            </a:pPr>
            <a:r>
              <a:rPr lang="ru-RU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Библия: Тематический словарь</a:t>
            </a:r>
          </a:p>
          <a:p>
            <a:pPr algn="r">
              <a:lnSpc>
                <a:spcPct val="120000"/>
              </a:lnSpc>
            </a:pPr>
            <a:endParaRPr lang="ru-RU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endParaRPr lang="ru-RU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6472" y="6479631"/>
            <a:ext cx="540000" cy="360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7993231" y="6479631"/>
            <a:ext cx="540000" cy="36000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7410450" y="6477000"/>
            <a:ext cx="540000" cy="36000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1443</Words>
  <PresentationFormat>Экран (4:3)</PresentationFormat>
  <Paragraphs>190</Paragraphs>
  <Slides>31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Подготовка к сочинению-рассуждению на  морально-этическую  тему «Милосердие и жестокость»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Рассказ Л. Н. Толстого  «После бала», 1903 г.</vt:lpstr>
      <vt:lpstr>Слайд 16</vt:lpstr>
      <vt:lpstr>Слайд 17</vt:lpstr>
      <vt:lpstr>Гай Цезарь, по прозвищу Калигула, 12 – 41 н. э.</vt:lpstr>
      <vt:lpstr>Маркиз де Сад, 1740-1814 гг.</vt:lpstr>
      <vt:lpstr>Слайд 20</vt:lpstr>
      <vt:lpstr>Иисус Христос</vt:lpstr>
      <vt:lpstr>Свидетельство о существовании Иисуса</vt:lpstr>
      <vt:lpstr>Исследовательская работа</vt:lpstr>
      <vt:lpstr>Субъекты исследования:</vt:lpstr>
      <vt:lpstr>Слайд 25</vt:lpstr>
      <vt:lpstr>Исследовательская работа</vt:lpstr>
      <vt:lpstr>Субъекты исследования:</vt:lpstr>
      <vt:lpstr>Слайд 28</vt:lpstr>
      <vt:lpstr>«Тёмная комната»</vt:lpstr>
      <vt:lpstr>«Решётка»</vt:lpstr>
      <vt:lpstr>«Друзья»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Папа</cp:lastModifiedBy>
  <cp:revision>180</cp:revision>
  <dcterms:modified xsi:type="dcterms:W3CDTF">2017-02-28T12:37:16Z</dcterms:modified>
</cp:coreProperties>
</file>