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4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8576" y="3933056"/>
            <a:ext cx="4623048" cy="1071570"/>
          </a:xfrm>
        </p:spPr>
        <p:txBody>
          <a:bodyPr/>
          <a:lstStyle/>
          <a:p>
            <a:r>
              <a:rPr lang="ru-RU" dirty="0" smtClean="0"/>
              <a:t>Презентацию по МХК готовила Белова Александра, 11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НЕОКЛАССИЦИЗМ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3614734" cy="4572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Александр Иванов родился в семье художника. В 11 лет поступил «посторонним» учеником в Императорскую Академию Художеств.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Получив за успехи в рисовании две серебряные медали, был награжден в 1824 году малой золотой медалью за написанную по программе картину «Приам испрашивает у Ахиллеса труп Гектора».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В 1830 г. уехал учиться в Италию. Работал</a:t>
            </a:r>
            <a:r>
              <a:rPr lang="ru-RU" dirty="0" smtClean="0"/>
              <a:t> </a:t>
            </a:r>
            <a:r>
              <a:rPr lang="ru-RU" b="1" dirty="0" smtClean="0"/>
              <a:t>20 лет (1836—1857) над картиной</a:t>
            </a:r>
            <a:r>
              <a:rPr lang="ru-RU" dirty="0" smtClean="0"/>
              <a:t> </a:t>
            </a:r>
            <a:r>
              <a:rPr lang="ru-RU" b="1" dirty="0" smtClean="0"/>
              <a:t>«Явление Христа народу».</a:t>
            </a:r>
            <a:r>
              <a:rPr lang="ru-RU" dirty="0" smtClean="0"/>
              <a:t> </a:t>
            </a:r>
            <a:r>
              <a:rPr lang="ru-RU" b="1" dirty="0" smtClean="0"/>
              <a:t>Умер от холеры. Через несколько часов царь Александр</a:t>
            </a:r>
            <a:r>
              <a:rPr lang="ru-RU" dirty="0" smtClean="0"/>
              <a:t> </a:t>
            </a:r>
            <a:r>
              <a:rPr lang="ru-RU" b="1" dirty="0" smtClean="0"/>
              <a:t>II</a:t>
            </a:r>
            <a:r>
              <a:rPr lang="ru-RU" dirty="0" smtClean="0"/>
              <a:t> </a:t>
            </a:r>
            <a:r>
              <a:rPr lang="ru-RU" b="1" dirty="0" smtClean="0"/>
              <a:t>покупает его картину за 15 тыс. руб. для музея.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Иванов</a:t>
            </a:r>
            <a:endParaRPr lang="ru-RU" dirty="0"/>
          </a:p>
        </p:txBody>
      </p:sp>
      <p:pic>
        <p:nvPicPr>
          <p:cNvPr id="4" name="Рисунок 3" descr="250px-Alexander_Andreyevich_Iva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571612"/>
            <a:ext cx="3175000" cy="42291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15841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</a:t>
            </a:r>
            <a:r>
              <a:rPr lang="ru-RU" b="1" dirty="0" smtClean="0"/>
              <a:t>. Иванов.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Приам</a:t>
            </a:r>
            <a:r>
              <a:rPr lang="ru-RU" b="1" dirty="0" smtClean="0"/>
              <a:t>, испрашивающий у Ахиллеса тело </a:t>
            </a:r>
            <a:r>
              <a:rPr lang="ru-RU" b="1" dirty="0" smtClean="0"/>
              <a:t>Гектора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age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6429420" cy="473917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99453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А. А. </a:t>
            </a:r>
            <a:r>
              <a:rPr lang="ru-RU" b="1" dirty="0" smtClean="0"/>
              <a:t>Иванов. </a:t>
            </a:r>
          </a:p>
          <a:p>
            <a:pPr marL="0" indent="0">
              <a:buNone/>
            </a:pPr>
            <a:r>
              <a:rPr lang="ru-RU" b="1" dirty="0" smtClean="0"/>
              <a:t>Явление </a:t>
            </a:r>
            <a:r>
              <a:rPr lang="ru-RU" b="1" dirty="0" smtClean="0"/>
              <a:t>Христа народу (Явление Мессии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5" name="Рисунок 4" descr="350px-Александр_Андреевич_Иванов_-_Явление_Христа_народу_(Явление_Мессии)_-_Google_Art_Proj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6805348" cy="47443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http://fb.ru/article/141677/ivanov-yavlenie-hrista-narodu-analiz-kartinyi-yavlenie-hrista-narodu</a:t>
            </a:r>
            <a:endParaRPr lang="ru-RU" dirty="0" smtClean="0"/>
          </a:p>
          <a:p>
            <a:r>
              <a:rPr lang="en-US" dirty="0" smtClean="0"/>
              <a:t>http://filolerea.narod.ru/analiz_hudozh/ahill_ivanov.html</a:t>
            </a:r>
            <a:endParaRPr lang="ru-RU" dirty="0" smtClean="0"/>
          </a:p>
          <a:p>
            <a:r>
              <a:rPr lang="en-US" dirty="0" smtClean="0"/>
              <a:t>https://multiurok.ru/files/nieoklassitsizm-i-akadiemizm-v-zhivopisi-urok-priezientatsiia-po-mkhk-iskusstvu-11-klass-bazovyi-urovien.html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884" y="595339"/>
            <a:ext cx="8229600" cy="4572000"/>
          </a:xfrm>
        </p:spPr>
        <p:txBody>
          <a:bodyPr/>
          <a:lstStyle/>
          <a:p>
            <a:r>
              <a:rPr lang="ru-RU" dirty="0" smtClean="0"/>
              <a:t>НЕОКЛАССИЦИЗМ (франц. </a:t>
            </a:r>
            <a:r>
              <a:rPr lang="ru-RU" dirty="0" err="1" smtClean="0"/>
              <a:t>neo-classicisme</a:t>
            </a:r>
            <a:r>
              <a:rPr lang="ru-RU" dirty="0" smtClean="0"/>
              <a:t>), общее название художественных течений 2-й пол. 19 и 20 вв., основывавшихся на классических традициях искусства античности, Возрождения и классицизма.</a:t>
            </a:r>
            <a:endParaRPr lang="ru-RU" dirty="0"/>
          </a:p>
        </p:txBody>
      </p:sp>
      <p:pic>
        <p:nvPicPr>
          <p:cNvPr id="4" name="Рисунок 3" descr="cdefee23492647857b1b45c9551abfd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780928"/>
            <a:ext cx="7380045" cy="37187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00200"/>
            <a:ext cx="423875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 smtClean="0"/>
              <a:t>Ж. Л. Давид </a:t>
            </a:r>
            <a:r>
              <a:rPr lang="ru-RU" sz="1600" b="1" i="1" dirty="0" smtClean="0"/>
              <a:t>– основоположник</a:t>
            </a:r>
            <a:r>
              <a:rPr lang="ru-RU" sz="1600" dirty="0" smtClean="0"/>
              <a:t> </a:t>
            </a:r>
            <a:r>
              <a:rPr lang="ru-RU" sz="1600" b="1" i="1" dirty="0" smtClean="0"/>
              <a:t>неоклассицизма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Французский живописец</a:t>
            </a:r>
            <a:r>
              <a:rPr lang="ru-RU" sz="1600" dirty="0" smtClean="0"/>
              <a:t> </a:t>
            </a:r>
            <a:r>
              <a:rPr lang="ru-RU" sz="1600" b="1" dirty="0" smtClean="0"/>
              <a:t>Жак Луи</a:t>
            </a:r>
            <a:r>
              <a:rPr lang="ru-RU" sz="1600" dirty="0" smtClean="0"/>
              <a:t> </a:t>
            </a:r>
            <a:r>
              <a:rPr lang="ru-RU" sz="1600" b="1" dirty="0" smtClean="0"/>
              <a:t>Давид</a:t>
            </a:r>
            <a:r>
              <a:rPr lang="ru-RU" sz="1600" dirty="0" smtClean="0"/>
              <a:t> </a:t>
            </a:r>
            <a:r>
              <a:rPr lang="ru-RU" sz="1600" b="1" dirty="0" smtClean="0"/>
              <a:t>(1748-1825) начинал как</a:t>
            </a:r>
            <a:r>
              <a:rPr lang="ru-RU" sz="1600" dirty="0" smtClean="0"/>
              <a:t> </a:t>
            </a:r>
            <a:r>
              <a:rPr lang="ru-RU" sz="1600" b="1" dirty="0" smtClean="0"/>
              <a:t>приверженец </a:t>
            </a:r>
            <a:r>
              <a:rPr lang="ru-RU" sz="1600" b="1" dirty="0" smtClean="0"/>
              <a:t>рококо, его имя в</a:t>
            </a:r>
            <a:r>
              <a:rPr lang="ru-RU" sz="1600" dirty="0" smtClean="0"/>
              <a:t> </a:t>
            </a:r>
            <a:r>
              <a:rPr lang="ru-RU" sz="1600" b="1" dirty="0" smtClean="0"/>
              <a:t>истории </a:t>
            </a:r>
            <a:r>
              <a:rPr lang="ru-RU" sz="1600" b="1" dirty="0" smtClean="0"/>
              <a:t>живописи соотносят с</a:t>
            </a:r>
            <a:r>
              <a:rPr lang="ru-RU" sz="1600" dirty="0" smtClean="0"/>
              <a:t> </a:t>
            </a:r>
            <a:r>
              <a:rPr lang="ru-RU" sz="1600" b="1" dirty="0" smtClean="0"/>
              <a:t>французским</a:t>
            </a:r>
            <a:r>
              <a:rPr lang="ru-RU" sz="1600" dirty="0" smtClean="0"/>
              <a:t> </a:t>
            </a:r>
            <a:r>
              <a:rPr lang="ru-RU" sz="1600" b="1" dirty="0" smtClean="0"/>
              <a:t>неоклассицизмом.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/>
              <a:t>Находясь в Риме, большую часть</a:t>
            </a:r>
            <a:r>
              <a:rPr lang="ru-RU" sz="1600" dirty="0" smtClean="0"/>
              <a:t> </a:t>
            </a:r>
            <a:r>
              <a:rPr lang="ru-RU" sz="1600" b="1" dirty="0" smtClean="0"/>
              <a:t>своего </a:t>
            </a:r>
            <a:r>
              <a:rPr lang="ru-RU" sz="1600" b="1" dirty="0" smtClean="0"/>
              <a:t>времени он посвящал</a:t>
            </a:r>
            <a:r>
              <a:rPr lang="ru-RU" sz="1600" dirty="0" smtClean="0"/>
              <a:t> </a:t>
            </a:r>
            <a:r>
              <a:rPr lang="ru-RU" sz="1600" b="1" dirty="0" smtClean="0"/>
              <a:t>рисованию </a:t>
            </a:r>
            <a:r>
              <a:rPr lang="ru-RU" sz="1600" b="1" dirty="0" smtClean="0"/>
              <a:t>античных статуй и</a:t>
            </a:r>
            <a:r>
              <a:rPr lang="ru-RU" sz="1600" dirty="0" smtClean="0"/>
              <a:t> </a:t>
            </a:r>
            <a:r>
              <a:rPr lang="ru-RU" sz="1600" b="1" dirty="0" smtClean="0"/>
              <a:t>рельефов</a:t>
            </a:r>
            <a:r>
              <a:rPr lang="ru-RU" sz="1600" b="1" dirty="0" smtClean="0"/>
              <a:t>, а также копированию</a:t>
            </a:r>
            <a:r>
              <a:rPr lang="ru-RU" sz="1600" dirty="0" smtClean="0"/>
              <a:t> </a:t>
            </a:r>
            <a:r>
              <a:rPr lang="ru-RU" sz="1600" b="1" dirty="0" smtClean="0"/>
              <a:t>картин </a:t>
            </a:r>
            <a:r>
              <a:rPr lang="ru-RU" sz="1600" b="1" dirty="0" smtClean="0"/>
              <a:t>итальянских мастеров.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/>
              <a:t>На всю жизнь его учителем и</a:t>
            </a:r>
            <a:r>
              <a:rPr lang="ru-RU" sz="1600" dirty="0" smtClean="0"/>
              <a:t> </a:t>
            </a:r>
            <a:r>
              <a:rPr lang="ru-RU" sz="1600" b="1" dirty="0" smtClean="0"/>
              <a:t>кумиром </a:t>
            </a:r>
            <a:r>
              <a:rPr lang="ru-RU" sz="1600" b="1" dirty="0" smtClean="0"/>
              <a:t>станет великий Рафаэль.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/>
              <a:t>Именно здесь Давид открыл для</a:t>
            </a:r>
            <a:r>
              <a:rPr lang="ru-RU" sz="1600" dirty="0" smtClean="0"/>
              <a:t> </a:t>
            </a:r>
            <a:r>
              <a:rPr lang="ru-RU" sz="1600" b="1" dirty="0" smtClean="0"/>
              <a:t>себя </a:t>
            </a:r>
            <a:r>
              <a:rPr lang="ru-RU" sz="1600" b="1" dirty="0" smtClean="0"/>
              <a:t>красоту античного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/>
              <a:t>искусства, впоследствии</a:t>
            </a:r>
            <a:r>
              <a:rPr lang="ru-RU" sz="1600" dirty="0" smtClean="0"/>
              <a:t> </a:t>
            </a:r>
            <a:r>
              <a:rPr lang="ru-RU" sz="1600" b="1" dirty="0" smtClean="0"/>
              <a:t>сформировавшую </a:t>
            </a:r>
            <a:r>
              <a:rPr lang="ru-RU" sz="1600" b="1" dirty="0" smtClean="0"/>
              <a:t>его собственный</a:t>
            </a:r>
            <a:r>
              <a:rPr lang="ru-RU" sz="1600" dirty="0" smtClean="0"/>
              <a:t> </a:t>
            </a:r>
            <a:r>
              <a:rPr lang="ru-RU" sz="1600" b="1" dirty="0" smtClean="0"/>
              <a:t>стиль</a:t>
            </a:r>
            <a:r>
              <a:rPr lang="ru-RU" sz="1600" b="1" dirty="0" smtClean="0"/>
              <a:t>.</a:t>
            </a:r>
            <a:r>
              <a:rPr lang="ru-RU" sz="1600" dirty="0" smtClean="0"/>
              <a:t> </a:t>
            </a:r>
          </a:p>
          <a:p>
            <a:endParaRPr lang="ru-RU" sz="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19200"/>
          </a:xfrm>
        </p:spPr>
        <p:txBody>
          <a:bodyPr/>
          <a:lstStyle/>
          <a:p>
            <a:pPr algn="ctr"/>
            <a:r>
              <a:rPr lang="ru-RU" sz="4000" b="1" i="1" dirty="0" smtClean="0"/>
              <a:t>Ж. Л. Давид</a:t>
            </a:r>
            <a:endParaRPr lang="ru-RU" dirty="0"/>
          </a:p>
        </p:txBody>
      </p:sp>
      <p:pic>
        <p:nvPicPr>
          <p:cNvPr id="1026" name="Picture 2" descr="http://artist-gallery.ru/uploads/posts/2012-10/c288141fbd3a16145a3c431dc0351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05" y="1400200"/>
            <a:ext cx="3487341" cy="48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5419144"/>
            <a:ext cx="78180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Ж. Л. Давид.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dirty="0" smtClean="0"/>
              <a:t>Наполеон при </a:t>
            </a:r>
            <a:r>
              <a:rPr lang="ru-RU" sz="2000" dirty="0" smtClean="0"/>
              <a:t>переходе </a:t>
            </a:r>
            <a:r>
              <a:rPr lang="ru-RU" sz="2000" dirty="0" smtClean="0"/>
              <a:t>через Сен-Бернар</a:t>
            </a:r>
            <a:r>
              <a:rPr lang="ru-RU" sz="2000" dirty="0" smtClean="0"/>
              <a:t>. 1800 г. </a:t>
            </a:r>
          </a:p>
          <a:p>
            <a:pPr algn="ctr">
              <a:buNone/>
            </a:pPr>
            <a:r>
              <a:rPr lang="ru-RU" sz="2000" dirty="0" smtClean="0"/>
              <a:t>Национальный музей, </a:t>
            </a:r>
            <a:r>
              <a:rPr lang="ru-RU" sz="2000" dirty="0" err="1" smtClean="0"/>
              <a:t>Мальмезон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0" name="Рисунок 9" descr="image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92" y="505212"/>
            <a:ext cx="4143404" cy="491393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3614734" cy="481014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Картина</a:t>
            </a:r>
            <a:r>
              <a:rPr lang="ru-RU" dirty="0" smtClean="0"/>
              <a:t> </a:t>
            </a:r>
            <a:r>
              <a:rPr lang="ru-RU" b="1" dirty="0" smtClean="0"/>
              <a:t>«Клятва Горациев»</a:t>
            </a:r>
            <a:r>
              <a:rPr lang="ru-RU" dirty="0" smtClean="0"/>
              <a:t> 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подлинный манифест живописи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неоклассицизма, олицетворение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его эстетических принципов.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age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428736"/>
            <a:ext cx="4722822" cy="417831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428736"/>
            <a:ext cx="3857652" cy="49583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28" y="0"/>
            <a:ext cx="8229600" cy="1219200"/>
          </a:xfrm>
        </p:spPr>
        <p:txBody>
          <a:bodyPr/>
          <a:lstStyle/>
          <a:p>
            <a:r>
              <a:rPr lang="ru-RU" b="1" dirty="0" smtClean="0"/>
              <a:t>Ж . Л . Давид. Смерть Марата.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20" y="1196342"/>
            <a:ext cx="4896544" cy="5084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Карл Брюллов русский художник, родился в семье академика. С 1809 по 1821 год занимался живописью в Академии художеств в Петербурге, получил золотую медаль. </a:t>
            </a:r>
          </a:p>
          <a:p>
            <a:pPr marL="0" indent="0">
              <a:buNone/>
            </a:pPr>
            <a:r>
              <a:rPr lang="ru-RU" sz="1600" dirty="0" smtClean="0"/>
              <a:t>В 1822 году Брюллов был откомандирован в Италию на средства Общества поощрения художников. </a:t>
            </a:r>
          </a:p>
          <a:p>
            <a:pPr marL="0" indent="0">
              <a:buNone/>
            </a:pPr>
            <a:r>
              <a:rPr lang="ru-RU" sz="1600" dirty="0" smtClean="0"/>
              <a:t>В 1836 году, после путешествия по Греции и Турции, Брюллов возвращается в Россию — через Одессу в Москву и через несколько месяцев — в Петербург. До 1849 года Брюллов живёт и работает в Петербурге, а в В 1850 году Брюллов возвращается в Италию, где через 2 года умирает. </a:t>
            </a:r>
          </a:p>
          <a:p>
            <a:pPr marL="0" indent="0">
              <a:buNone/>
            </a:pPr>
            <a:r>
              <a:rPr lang="ru-RU" sz="1600" dirty="0" smtClean="0"/>
              <a:t>Карл Павлович Брюллов (1799-1852) – </a:t>
            </a:r>
          </a:p>
          <a:p>
            <a:pPr marL="0" indent="0">
              <a:buNone/>
            </a:pPr>
            <a:r>
              <a:rPr lang="ru-RU" sz="1600" dirty="0" smtClean="0"/>
              <a:t>великий русский художник, живописец, монументалист, акварелист, рисовальщик, представитель академизма.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50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Карл Брюллов</a:t>
            </a:r>
            <a:endParaRPr lang="ru-RU" dirty="0"/>
          </a:p>
        </p:txBody>
      </p:sp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038" y="1196342"/>
            <a:ext cx="3295650" cy="44291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Картина К. П. Брюллова </a:t>
            </a:r>
            <a:r>
              <a:rPr lang="ru-RU" sz="2400" b="1" dirty="0" smtClean="0"/>
              <a:t> «</a:t>
            </a:r>
            <a:r>
              <a:rPr lang="ru-RU" sz="2400" b="1" dirty="0" smtClean="0"/>
              <a:t>Последний день Помпеи»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была </a:t>
            </a:r>
            <a:r>
              <a:rPr lang="ru-RU" sz="2400" b="1" dirty="0" smtClean="0"/>
              <a:t>воспринята с триумфом не только на родине,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но </a:t>
            </a:r>
            <a:r>
              <a:rPr lang="ru-RU" sz="2400" b="1" dirty="0" smtClean="0"/>
              <a:t>и в Европе.</a:t>
            </a:r>
            <a:endParaRPr lang="ru-RU" sz="2400" dirty="0"/>
          </a:p>
        </p:txBody>
      </p:sp>
      <p:pic>
        <p:nvPicPr>
          <p:cNvPr id="4" name="Рисунок 3" descr="1419308333_the_last_day_of_pompe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04" y="1700808"/>
            <a:ext cx="6452391" cy="452589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shish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791716"/>
            <a:ext cx="4071966" cy="5485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3492624"/>
          </a:xfrm>
        </p:spPr>
        <p:txBody>
          <a:bodyPr>
            <a:normAutofit/>
          </a:bodyPr>
          <a:lstStyle/>
          <a:p>
            <a:r>
              <a:rPr lang="ru-RU" b="1" dirty="0" smtClean="0"/>
              <a:t>Брюллов</a:t>
            </a:r>
            <a:r>
              <a:rPr lang="ru-RU" dirty="0" smtClean="0"/>
              <a:t> 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 </a:t>
            </a:r>
            <a:r>
              <a:rPr lang="ru-RU" dirty="0" smtClean="0"/>
              <a:t>сестёр </a:t>
            </a:r>
            <a:r>
              <a:rPr lang="ru-RU" dirty="0" err="1" smtClean="0"/>
              <a:t>Шишмарёвых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445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 2</vt:lpstr>
      <vt:lpstr>Бумажная</vt:lpstr>
      <vt:lpstr>НЕОКЛАССИЦИЗМ</vt:lpstr>
      <vt:lpstr>Презентация PowerPoint</vt:lpstr>
      <vt:lpstr>Ж. Л. Давид</vt:lpstr>
      <vt:lpstr> </vt:lpstr>
      <vt:lpstr> </vt:lpstr>
      <vt:lpstr>Ж . Л . Давид. Смерть Марата.</vt:lpstr>
      <vt:lpstr>Карл Брюллов</vt:lpstr>
      <vt:lpstr>Презентация PowerPoint</vt:lpstr>
      <vt:lpstr>Брюллов .  Портрет сестёр Шишмарёвых</vt:lpstr>
      <vt:lpstr>Александр Иванов</vt:lpstr>
      <vt:lpstr>   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НЕОКЛАССИЦИЗМ</dc:title>
  <dc:creator>ZRT</dc:creator>
  <cp:lastModifiedBy>Пользователь</cp:lastModifiedBy>
  <cp:revision>16</cp:revision>
  <dcterms:created xsi:type="dcterms:W3CDTF">2017-03-16T09:37:55Z</dcterms:created>
  <dcterms:modified xsi:type="dcterms:W3CDTF">2017-08-16T13:50:20Z</dcterms:modified>
</cp:coreProperties>
</file>