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1" r:id="rId2"/>
    <p:sldId id="259" r:id="rId3"/>
    <p:sldId id="262" r:id="rId4"/>
    <p:sldId id="263" r:id="rId5"/>
    <p:sldId id="264" r:id="rId6"/>
    <p:sldId id="265" r:id="rId7"/>
    <p:sldId id="268" r:id="rId8"/>
    <p:sldId id="269" r:id="rId9"/>
    <p:sldId id="270" r:id="rId10"/>
    <p:sldId id="274" r:id="rId11"/>
    <p:sldId id="276" r:id="rId12"/>
    <p:sldId id="277" r:id="rId13"/>
    <p:sldId id="279" r:id="rId14"/>
    <p:sldId id="280" r:id="rId15"/>
    <p:sldId id="281" r:id="rId16"/>
    <p:sldId id="284" r:id="rId17"/>
    <p:sldId id="283" r:id="rId18"/>
    <p:sldId id="286" r:id="rId19"/>
    <p:sldId id="285" r:id="rId20"/>
    <p:sldId id="282" r:id="rId21"/>
    <p:sldId id="287" r:id="rId22"/>
    <p:sldId id="288" r:id="rId23"/>
    <p:sldId id="299" r:id="rId24"/>
    <p:sldId id="289" r:id="rId25"/>
    <p:sldId id="300" r:id="rId26"/>
    <p:sldId id="290" r:id="rId27"/>
    <p:sldId id="291" r:id="rId28"/>
    <p:sldId id="301" r:id="rId29"/>
    <p:sldId id="292" r:id="rId30"/>
    <p:sldId id="302" r:id="rId31"/>
    <p:sldId id="293" r:id="rId32"/>
    <p:sldId id="303" r:id="rId33"/>
    <p:sldId id="294" r:id="rId34"/>
    <p:sldId id="304" r:id="rId35"/>
    <p:sldId id="295" r:id="rId36"/>
    <p:sldId id="305" r:id="rId37"/>
    <p:sldId id="296" r:id="rId38"/>
    <p:sldId id="306" r:id="rId39"/>
    <p:sldId id="309" r:id="rId40"/>
    <p:sldId id="297" r:id="rId41"/>
    <p:sldId id="310" r:id="rId42"/>
    <p:sldId id="298" r:id="rId43"/>
    <p:sldId id="307" r:id="rId44"/>
    <p:sldId id="30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2D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26" autoAdjust="0"/>
    <p:restoredTop sz="83128" autoAdjust="0"/>
  </p:normalViewPr>
  <p:slideViewPr>
    <p:cSldViewPr snapToGrid="0">
      <p:cViewPr varScale="1">
        <p:scale>
          <a:sx n="86" d="100"/>
          <a:sy n="86" d="100"/>
        </p:scale>
        <p:origin x="-2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9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3CA22-3E2F-4299-B171-501D98F6A7B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02248-1CA2-4E4A-BF36-E3CB83A47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&#1095;&#1090;&#1086;-&#1086;&#1079;&#1085;&#1072;&#1095;&#1072;&#1077;&#1090;.&#1088;&#1092;/%D0%B2%D0%B0%D0%B6%D0%BD%D0%BE%D1%81%D1%82%D1%8C" TargetMode="External"/><Relationship Id="rId3" Type="http://schemas.openxmlformats.org/officeDocument/2006/relationships/hyperlink" Target="http://&#1095;&#1090;&#1086;-&#1086;&#1079;&#1085;&#1072;&#1095;&#1072;&#1077;&#1090;.&#1088;&#1092;/%D0%BE%D1%82%D0%B2%D0%B5%D1%82%D1%81%D1%82%D0%B2%D0%B5%D0%BD%D0%BD%D1%8B%D0%B9" TargetMode="External"/><Relationship Id="rId7" Type="http://schemas.openxmlformats.org/officeDocument/2006/relationships/hyperlink" Target="http://&#1095;&#1090;&#1086;-&#1086;&#1079;&#1085;&#1072;&#1095;&#1072;&#1077;&#1090;.&#1088;&#1092;/%D0%BE%D1%82%D1%87%D0%B8%D1%82%D1%8B%D0%B2%D0%B0%D1%82%D1%8C%D1%81%D1%8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&#1095;&#1090;&#1086;-&#1086;&#1079;&#1085;&#1072;&#1095;&#1072;&#1077;&#1090;.&#1088;&#1092;/%D0%B2%D0%BE%D0%B7%D0%BB%D0%B0%D0%B3%D0%B0%D1%82%D1%8C" TargetMode="External"/><Relationship Id="rId5" Type="http://schemas.openxmlformats.org/officeDocument/2006/relationships/hyperlink" Target="http://&#1095;&#1090;&#1086;-&#1086;&#1079;&#1085;&#1072;&#1095;&#1072;&#1077;&#1090;.&#1088;&#1092;/%D0%BE%D1%82%D0%B2%D0%B5%D1%87%D0%B0%D1%82%D1%8C" TargetMode="External"/><Relationship Id="rId4" Type="http://schemas.openxmlformats.org/officeDocument/2006/relationships/hyperlink" Target="http://&#1095;&#1090;&#1086;-&#1086;&#1079;&#1085;&#1072;&#1095;&#1072;&#1077;&#1090;.&#1088;&#1092;/%D0%BE%D1%82%D1%87%D0%B5%D1%82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5;&#1090;&#1086;-&#1086;&#1079;&#1085;&#1072;&#1095;&#1072;&#1077;&#1090;.&#1088;&#1092;/%D0%B3%D0%B5%D1%80%D0%BE%D0%B8%D1%87%D0%B5%D1%81%D0%BA%D0%B8%D0%B9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&#1095;&#1090;&#1086;-&#1086;&#1079;&#1085;&#1072;&#1095;&#1072;&#1077;&#1090;.&#1088;&#1092;/%D0%BF%D1%80%D0%BE%D0%B4%D0%B5%D0%BB%D0%BA%D0%B0" TargetMode="External"/><Relationship Id="rId5" Type="http://schemas.openxmlformats.org/officeDocument/2006/relationships/hyperlink" Target="http://&#1095;&#1090;&#1086;-&#1086;&#1079;&#1085;&#1072;&#1095;&#1072;&#1077;&#1090;.&#1088;&#1092;/%D0%B4%D0%B5%D1%8F%D0%BD%D0%B8%D0%B5" TargetMode="External"/><Relationship Id="rId4" Type="http://schemas.openxmlformats.org/officeDocument/2006/relationships/hyperlink" Target="http://&#1095;&#1090;&#1086;-&#1086;&#1079;&#1085;&#1072;&#1095;&#1072;&#1077;&#1090;.&#1088;&#1092;/%D1%81%D0%B0%D0%BC%D0%BE%D0%BE%D1%82%D0%B2%D0%B5%D1%80%D0%B6%D0%B5%D0%BD%D0%BD%D1%8B%D0%B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5;&#1090;&#1086;-&#1086;&#1079;&#1085;&#1072;&#1095;&#1072;&#1077;&#1090;.&#1088;&#1092;/%D0%B8%D1%81%D0%BF%D0%BE%D0%BB%D0%BD%D1%8F%D1%82%D1%8C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&#1095;&#1090;&#1086;-&#1086;&#1079;&#1085;&#1072;&#1095;&#1072;&#1077;&#1090;.&#1088;&#1092;/%D0%BF%D1%80%D0%B5%D0%B4%D0%B0%D0%BD%D0%BD%D0%BE%D1%81%D1%82%D1%8C" TargetMode="External"/><Relationship Id="rId4" Type="http://schemas.openxmlformats.org/officeDocument/2006/relationships/hyperlink" Target="http://&#1095;&#1090;&#1086;-&#1086;&#1079;&#1085;&#1072;&#1095;&#1072;&#1077;&#1090;.&#1088;&#1092;/%D0%B2%D0%B5%D1%80%D0%BD%D0%BE%D1%81%D1%82%D1%8C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&#1095;&#1090;&#1086;-&#1086;&#1079;&#1085;&#1072;&#1095;&#1072;&#1077;&#1090;.&#1088;&#1092;/%D1%81%D0%B8%D0%BC%D0%BF%D0%B0%D1%82%D0%B8%D1%8F" TargetMode="External"/><Relationship Id="rId13" Type="http://schemas.openxmlformats.org/officeDocument/2006/relationships/hyperlink" Target="http://&#1095;&#1090;&#1086;-&#1086;&#1079;&#1085;&#1072;&#1095;&#1072;&#1077;&#1090;.&#1088;&#1092;/%D0%B2%D1%81%D0%B5%D0%BF%D1%80%D0%BE%D1%89%D0%B0%D1%8E%D1%89%D0%B8%D0%B9" TargetMode="External"/><Relationship Id="rId3" Type="http://schemas.openxmlformats.org/officeDocument/2006/relationships/hyperlink" Target="http://&#1095;&#1090;&#1086;-&#1086;&#1079;&#1085;&#1072;&#1095;&#1072;&#1077;&#1090;.&#1088;&#1092;/%D1%81%D0%B0%D0%BC%D0%BE%D0%BE%D1%82%D0%B2%D0%B5%D1%80%D0%B6%D0%B5%D0%BD%D0%BD%D1%8B%D0%B9" TargetMode="External"/><Relationship Id="rId7" Type="http://schemas.openxmlformats.org/officeDocument/2006/relationships/hyperlink" Target="http://&#1095;&#1090;&#1086;-&#1086;&#1079;&#1085;&#1072;&#1095;&#1072;&#1077;&#1090;.&#1088;&#1092;/%D1%87%D1%83%D0%B2%D1%81%D1%82%D0%B2%D0%BE" TargetMode="External"/><Relationship Id="rId12" Type="http://schemas.openxmlformats.org/officeDocument/2006/relationships/hyperlink" Target="http://&#1095;&#1090;&#1086;-&#1086;&#1079;&#1085;&#1072;&#1095;&#1072;&#1077;&#1090;.&#1088;&#1092;/%D0%BA%D0%B0%D1%80%D1%82%D0%BE%D1%88%D0%BA%D0%B0" TargetMode="External"/><Relationship Id="rId17" Type="http://schemas.openxmlformats.org/officeDocument/2006/relationships/hyperlink" Target="http://&#1095;&#1090;&#1086;-&#1086;&#1079;&#1085;&#1072;&#1095;&#1072;&#1077;&#1090;.&#1088;&#1092;/%D0%BB%D1%8E%D0%B1%D0%BE%D0%B7%D0%BD%D0%B0%D1%82%D0%B5%D0%BB%D1%8C%D0%BD%D0%BE%D1%81%D1%82%D1%8C" TargetMode="External"/><Relationship Id="rId2" Type="http://schemas.openxmlformats.org/officeDocument/2006/relationships/slide" Target="../slides/slide21.xml"/><Relationship Id="rId16" Type="http://schemas.openxmlformats.org/officeDocument/2006/relationships/hyperlink" Target="http://&#1095;&#1090;&#1086;-&#1086;&#1079;&#1085;&#1072;&#1095;&#1072;&#1077;&#1090;.&#1088;&#1092;/%D0%BB%D1%8E%D0%B1%D0%BE%D0%B7%D0%BD%D0%B0%D1%82%D0%B5%D0%BB%D1%8C%D0%BD%D1%8B%D0%B9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&#1095;&#1090;&#1086;-&#1086;&#1079;&#1085;&#1072;&#1095;&#1072;&#1077;&#1090;.&#1088;&#1092;/%D0%BF%D1%80%D0%B5%D0%B4%D0%B0%D0%BD%D0%BD%D0%BE%D1%81%D1%82%D1%8C" TargetMode="External"/><Relationship Id="rId11" Type="http://schemas.openxmlformats.org/officeDocument/2006/relationships/hyperlink" Target="http://&#1095;&#1090;&#1086;-&#1086;&#1079;&#1085;&#1072;&#1095;&#1072;&#1077;&#1090;.&#1088;&#1092;/%D1%80%D0%BE%D0%BC%D0%B0%D0%BD%D1%82%D0%B8%D1%87%D0%B5%D1%81%D0%BA%D0%B8%D0%B9" TargetMode="External"/><Relationship Id="rId5" Type="http://schemas.openxmlformats.org/officeDocument/2006/relationships/hyperlink" Target="http://&#1095;&#1090;&#1086;-&#1086;&#1079;&#1085;&#1072;&#1095;&#1072;&#1077;&#1090;.&#1088;&#1092;/%D0%BF%D1%80%D0%B8%D1%81%D1%82%D1%80%D0%B0%D1%81%D1%82%D0%B8%D0%B5" TargetMode="External"/><Relationship Id="rId15" Type="http://schemas.openxmlformats.org/officeDocument/2006/relationships/hyperlink" Target="http://&#1095;&#1090;&#1086;-&#1086;&#1079;&#1085;&#1072;&#1095;&#1072;&#1077;&#1090;.&#1088;&#1092;/%D0%BB%D1%8E%D0%B1%D0%BE%D0%B2%D0%BD%D1%8B%D0%B9" TargetMode="External"/><Relationship Id="rId10" Type="http://schemas.openxmlformats.org/officeDocument/2006/relationships/hyperlink" Target="http://&#1095;&#1090;&#1086;-&#1086;&#1079;&#1085;&#1072;&#1095;&#1072;&#1077;&#1090;.&#1088;&#1092;/%D0%BF%D0%BB%D0%B0%D1%82%D0%BE%D0%BD%D0%B8%D1%87%D0%B5%D1%81%D0%BA%D0%B8%D0%B9" TargetMode="External"/><Relationship Id="rId4" Type="http://schemas.openxmlformats.org/officeDocument/2006/relationships/hyperlink" Target="http://&#1095;&#1090;&#1086;-&#1086;&#1079;&#1085;&#1072;&#1095;&#1072;&#1077;&#1090;.&#1088;&#1092;/%D1%81%D0%BA%D0%BB%D0%BE%D0%BD%D0%BD%D0%BE%D1%81%D1%82%D1%8C" TargetMode="External"/><Relationship Id="rId9" Type="http://schemas.openxmlformats.org/officeDocument/2006/relationships/hyperlink" Target="http://&#1095;&#1090;&#1086;-&#1086;&#1079;&#1085;&#1072;&#1095;&#1072;&#1077;&#1090;.&#1088;&#1092;/%D0%B2%D0%BB%D0%B5%D1%87%D0%B5%D0%BD%D0%B8%D0%B5" TargetMode="External"/><Relationship Id="rId14" Type="http://schemas.openxmlformats.org/officeDocument/2006/relationships/hyperlink" Target="http://&#1095;&#1090;&#1086;-&#1086;&#1079;&#1085;&#1072;&#1095;&#1072;&#1077;&#1090;.&#1088;&#1092;/%D0%BF%D1%80%D0%B8%D0%B7%D0%BD%D0%B0%D0%BD%D0%B8%D0%B5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Ефремова Т.Ф. Толковый словарь русского языка.</a:t>
            </a:r>
          </a:p>
          <a:p>
            <a:endParaRPr lang="ru-RU" sz="1200" dirty="0" smtClean="0"/>
          </a:p>
          <a:p>
            <a:r>
              <a:rPr lang="ru-RU" sz="1200" dirty="0" smtClean="0"/>
              <a:t>чувственность</a:t>
            </a:r>
          </a:p>
          <a:p>
            <a:r>
              <a:rPr lang="ru-RU" sz="1200" dirty="0" smtClean="0"/>
              <a:t>ж.</a:t>
            </a:r>
          </a:p>
          <a:p>
            <a:r>
              <a:rPr lang="ru-RU" sz="1200" dirty="0" smtClean="0"/>
              <a:t>1) </a:t>
            </a:r>
            <a:r>
              <a:rPr lang="ru-RU" sz="1200" dirty="0" err="1" smtClean="0"/>
              <a:t>Отвлеч</a:t>
            </a:r>
            <a:r>
              <a:rPr lang="ru-RU" sz="1200" dirty="0" smtClean="0"/>
              <a:t>. сущ. по знач. прил.: чувственный (2,3).</a:t>
            </a:r>
          </a:p>
          <a:p>
            <a:r>
              <a:rPr lang="ru-RU" sz="1200" dirty="0" smtClean="0"/>
              <a:t>2) Способность воспринимать чувствами, иметь чувственные восприятия, ощущения.</a:t>
            </a:r>
          </a:p>
          <a:p>
            <a:r>
              <a:rPr lang="ru-RU" sz="1200" dirty="0" smtClean="0"/>
              <a:t>3) Наличие чувственных влечений в ком-л., чем-л.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02248-1CA2-4E4A-BF36-E3CB83A473D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02248-1CA2-4E4A-BF36-E3CB83A473D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8162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02248-1CA2-4E4A-BF36-E3CB83A473D7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609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02248-1CA2-4E4A-BF36-E3CB83A473D7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0073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02248-1CA2-4E4A-BF36-E3CB83A473D7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448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02248-1CA2-4E4A-BF36-E3CB83A473D7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0763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02248-1CA2-4E4A-BF36-E3CB83A473D7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3637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02248-1CA2-4E4A-BF36-E3CB83A473D7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241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ответственность</a:t>
            </a:r>
          </a:p>
          <a:p>
            <a:r>
              <a:rPr lang="ru-RU" dirty="0"/>
              <a:t>значения слова </a:t>
            </a:r>
            <a:r>
              <a:rPr lang="ru-RU" i="1" dirty="0"/>
              <a:t>ответственность</a:t>
            </a:r>
            <a:r>
              <a:rPr lang="ru-RU" dirty="0"/>
              <a:t> в толковых словарях русского </a:t>
            </a:r>
            <a:r>
              <a:rPr lang="ru-RU" dirty="0" err="1"/>
              <a:t>языка:</a:t>
            </a:r>
            <a:r>
              <a:rPr lang="ru-RU" u="sng" dirty="0" err="1"/>
              <a:t>Толковый</a:t>
            </a:r>
            <a:r>
              <a:rPr lang="ru-RU" u="sng" dirty="0"/>
              <a:t> словарь Ожегова.</a:t>
            </a:r>
            <a:endParaRPr lang="ru-RU" dirty="0"/>
          </a:p>
          <a:p>
            <a:r>
              <a:rPr lang="ru-RU" b="1" dirty="0"/>
              <a:t>ответственность</a:t>
            </a:r>
          </a:p>
          <a:p>
            <a:r>
              <a:rPr lang="ru-RU" dirty="0"/>
              <a:t> - см. </a:t>
            </a:r>
            <a:r>
              <a:rPr lang="ru-RU" dirty="0">
                <a:hlinkClick r:id="rId3"/>
              </a:rPr>
              <a:t>ответственный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***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2. - необходимость, обязанность отдавать кому-нибудь </a:t>
            </a:r>
            <a:r>
              <a:rPr lang="ru-RU" dirty="0">
                <a:hlinkClick r:id="rId4"/>
              </a:rPr>
              <a:t>отчет</a:t>
            </a:r>
            <a:r>
              <a:rPr lang="ru-RU" dirty="0"/>
              <a:t> в своих действиях, поступках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Пример: Чувство ответственности. Нести о. за что-н. Привлечь к ответственности (заставить </a:t>
            </a:r>
            <a:r>
              <a:rPr lang="ru-RU" dirty="0">
                <a:hlinkClick r:id="rId5"/>
              </a:rPr>
              <a:t>отвечать</a:t>
            </a:r>
            <a:r>
              <a:rPr lang="ru-RU" dirty="0"/>
              <a:t> за плохой ход дела, за проступки; офиц.). Возложить о. на кого-н. (офиц.). Под вашу о. (отвечать будете вы).</a:t>
            </a:r>
            <a:r>
              <a:rPr lang="ru-RU" u="sng" dirty="0"/>
              <a:t>Ефремова Т.Ф. Толковый словарь русского языка.</a:t>
            </a:r>
            <a:endParaRPr lang="ru-RU" dirty="0"/>
          </a:p>
          <a:p>
            <a:r>
              <a:rPr lang="ru-RU" b="1" dirty="0"/>
              <a:t>ответственность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ж.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1) </a:t>
            </a:r>
            <a:r>
              <a:rPr lang="ru-RU" dirty="0">
                <a:hlinkClick r:id="rId6"/>
              </a:rPr>
              <a:t>Возлагаемое</a:t>
            </a:r>
            <a:r>
              <a:rPr lang="ru-RU" dirty="0"/>
              <a:t> на кого-л. или взятое кем-л. обязательство </a:t>
            </a:r>
            <a:r>
              <a:rPr lang="ru-RU" dirty="0">
                <a:hlinkClick r:id="rId7"/>
              </a:rPr>
              <a:t>отчитываться</a:t>
            </a:r>
            <a:r>
              <a:rPr lang="ru-RU" dirty="0"/>
              <a:t> в каких-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л. своих действиях и принять на себя вину за возможные их последствия.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2) Серьезность, </a:t>
            </a:r>
            <a:r>
              <a:rPr lang="ru-RU" dirty="0">
                <a:hlinkClick r:id="rId8"/>
              </a:rPr>
              <a:t>важность</a:t>
            </a:r>
            <a:r>
              <a:rPr lang="ru-RU" dirty="0"/>
              <a:t> </a:t>
            </a:r>
            <a:r>
              <a:rPr lang="ru-RU" dirty="0" err="1"/>
              <a:t>чего-л.</a:t>
            </a:r>
            <a:r>
              <a:rPr lang="ru-RU" u="sng" dirty="0" err="1"/>
              <a:t>С.И.Ожегов</a:t>
            </a:r>
            <a:r>
              <a:rPr lang="ru-RU" u="sng" dirty="0"/>
              <a:t>, Н.Ю.Шведова. Толковый словарь русского языка.</a:t>
            </a:r>
            <a:endParaRPr lang="ru-RU" dirty="0"/>
          </a:p>
          <a:p>
            <a:r>
              <a:rPr lang="ru-RU" b="1" dirty="0"/>
              <a:t>ответственность</a:t>
            </a:r>
          </a:p>
          <a:p>
            <a:r>
              <a:rPr lang="ru-RU" dirty="0"/>
              <a:t>, -и, ж.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1. см. </a:t>
            </a:r>
            <a:r>
              <a:rPr lang="ru-RU" dirty="0">
                <a:hlinkClick r:id="rId3"/>
              </a:rPr>
              <a:t>ответственный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2. Необходимость,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обязанность отдавать кому-н. </a:t>
            </a:r>
            <a:r>
              <a:rPr lang="ru-RU" dirty="0">
                <a:hlinkClick r:id="rId4"/>
              </a:rPr>
              <a:t>отчет</a:t>
            </a:r>
            <a:r>
              <a:rPr lang="ru-RU" dirty="0"/>
              <a:t> в своих действиях, поступках. Чувство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ответственности. Нести о. за что-н. Привлечь к ответственности (заставить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hlinkClick r:id="rId5"/>
              </a:rPr>
              <a:t>отвечать</a:t>
            </a:r>
            <a:r>
              <a:rPr lang="ru-RU" dirty="0"/>
              <a:t> за плохой ход дела, за проступки; офиц.). Возложить о. на кого-н.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(офиц.). Под вашу о. (отвечать будете вы).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02248-1CA2-4E4A-BF36-E3CB83A473D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dirty="0" smtClean="0"/>
              <a:t>верность</a:t>
            </a:r>
          </a:p>
          <a:p>
            <a:r>
              <a:rPr lang="ru-RU" sz="1200" dirty="0" smtClean="0"/>
              <a:t>значения слова верность в толковых словарях русского языка:</a:t>
            </a:r>
          </a:p>
          <a:p>
            <a:r>
              <a:rPr lang="ru-RU" sz="1200" dirty="0" smtClean="0"/>
              <a:t>Толковый словарь Ожегова.</a:t>
            </a:r>
          </a:p>
          <a:p>
            <a:endParaRPr lang="ru-RU" sz="1200" dirty="0" smtClean="0"/>
          </a:p>
          <a:p>
            <a:r>
              <a:rPr lang="ru-RU" sz="1200" dirty="0" smtClean="0"/>
              <a:t>верность - стойкость и неизменность в чувствах, отношениях, в исполнении своих обязанностей, долга </a:t>
            </a:r>
          </a:p>
          <a:p>
            <a:r>
              <a:rPr lang="ru-RU" sz="1200" dirty="0" smtClean="0"/>
              <a:t>Пример: Соблюдать в. В. своему слову.</a:t>
            </a:r>
          </a:p>
          <a:p>
            <a:r>
              <a:rPr lang="ru-RU" sz="1200" dirty="0" smtClean="0"/>
              <a:t>***</a:t>
            </a:r>
          </a:p>
          <a:p>
            <a:r>
              <a:rPr lang="ru-RU" sz="1200" dirty="0" smtClean="0"/>
              <a:t>2. - см. верный</a:t>
            </a:r>
          </a:p>
          <a:p>
            <a:r>
              <a:rPr lang="ru-RU" sz="1200" dirty="0" smtClean="0"/>
              <a:t>Ефремова Т.Ф. Толковый словарь русского языка.</a:t>
            </a:r>
          </a:p>
          <a:p>
            <a:endParaRPr lang="ru-RU" sz="1200" dirty="0" smtClean="0"/>
          </a:p>
          <a:p>
            <a:r>
              <a:rPr lang="ru-RU" sz="1200" dirty="0" smtClean="0"/>
              <a:t>верность</a:t>
            </a:r>
          </a:p>
          <a:p>
            <a:r>
              <a:rPr lang="ru-RU" sz="1200" dirty="0" smtClean="0"/>
              <a:t>ж.</a:t>
            </a:r>
          </a:p>
          <a:p>
            <a:r>
              <a:rPr lang="ru-RU" sz="1200" dirty="0" smtClean="0"/>
              <a:t>1) </a:t>
            </a:r>
            <a:r>
              <a:rPr lang="ru-RU" sz="1200" dirty="0" err="1" smtClean="0"/>
              <a:t>Отвлеч</a:t>
            </a:r>
            <a:r>
              <a:rPr lang="ru-RU" sz="1200" dirty="0" smtClean="0"/>
              <a:t>. сущ. по знач. прил.: верный (1).</a:t>
            </a:r>
          </a:p>
          <a:p>
            <a:r>
              <a:rPr lang="ru-RU" sz="1200" dirty="0" smtClean="0"/>
              <a:t>2) Супружеская преданность.</a:t>
            </a:r>
          </a:p>
          <a:p>
            <a:r>
              <a:rPr lang="ru-RU" sz="1200" dirty="0" smtClean="0"/>
              <a:t>3) а) Правильность, полное сходство или соответствие чему-л.</a:t>
            </a:r>
          </a:p>
          <a:p>
            <a:r>
              <a:rPr lang="ru-RU" sz="1200" dirty="0" smtClean="0"/>
              <a:t>б) Точность, безошибочность.</a:t>
            </a:r>
          </a:p>
          <a:p>
            <a:r>
              <a:rPr lang="ru-RU" sz="1200" dirty="0" smtClean="0"/>
              <a:t>С.И.Ожегов, Н.Ю.Шведова. Толковый словарь русского языка.</a:t>
            </a:r>
          </a:p>
          <a:p>
            <a:endParaRPr lang="ru-RU" sz="1200" dirty="0" smtClean="0"/>
          </a:p>
          <a:p>
            <a:r>
              <a:rPr lang="ru-RU" sz="1200" dirty="0" smtClean="0"/>
              <a:t>верность, -и, ж.</a:t>
            </a:r>
          </a:p>
          <a:p>
            <a:r>
              <a:rPr lang="ru-RU" sz="1200" dirty="0" smtClean="0"/>
              <a:t>1. см. верный.</a:t>
            </a:r>
          </a:p>
          <a:p>
            <a:r>
              <a:rPr lang="ru-RU" sz="1200" dirty="0" smtClean="0"/>
              <a:t>2. Стойкость и неизменность в чувствах,</a:t>
            </a:r>
          </a:p>
          <a:p>
            <a:r>
              <a:rPr lang="ru-RU" sz="1200" dirty="0" smtClean="0"/>
              <a:t>отношениях, в исполнении своих обязанностей, долга. Соблюдать в. В. своему</a:t>
            </a:r>
          </a:p>
          <a:p>
            <a:r>
              <a:rPr lang="ru-RU" sz="1200" dirty="0" smtClean="0"/>
              <a:t>слову.* Для верности (разг.) - чтобы быть уверенным. Для верности повернул</a:t>
            </a:r>
          </a:p>
          <a:p>
            <a:r>
              <a:rPr lang="ru-RU" sz="1200" dirty="0" smtClean="0"/>
              <a:t>ключ два раза.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02248-1CA2-4E4A-BF36-E3CB83A473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подвиг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значения слова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подвиг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толковых словарях русского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языка:</a:t>
            </a:r>
            <a:r>
              <a:rPr lang="ru-RU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Толковый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словарь Ожегова.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подвиг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героический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самоотверженный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поступок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Пример: Совершить п. Воинский п. Трудовой п. П. во славу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Родины.</a:t>
            </a:r>
            <a:r>
              <a:rPr lang="ru-RU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Ефремова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Т.Ф. Толковый словарь русского языка.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подвиг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а) Важное по своему значению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деяние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Действие, совершенное в трудных, опасных условиях.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Самоотверженный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героический поступок.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перен. разг. Какая-л.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проделка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нелепый, неблаговидный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поступок.</a:t>
            </a:r>
            <a:r>
              <a:rPr lang="ru-RU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С.И.Ожегов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Н.Ю.Шведова. Толковый словарь русского языка.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подвиг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-а, м.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Героический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самоотверженный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поступок. Совершить п.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Воинский п. Трудовой п. П. во славу Родины.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02248-1CA2-4E4A-BF36-E3CB83A473D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самопожертвование</a:t>
            </a:r>
          </a:p>
          <a:p>
            <a:r>
              <a:rPr lang="ru-RU" dirty="0" smtClean="0"/>
              <a:t>значения слова самопожертвование в толковых словарях русского языка:</a:t>
            </a:r>
          </a:p>
          <a:p>
            <a:r>
              <a:rPr lang="ru-RU" dirty="0" smtClean="0"/>
              <a:t>Толковый словарь Ожегова.</a:t>
            </a:r>
          </a:p>
          <a:p>
            <a:endParaRPr lang="ru-RU" dirty="0" smtClean="0"/>
          </a:p>
          <a:p>
            <a:r>
              <a:rPr lang="ru-RU" dirty="0" smtClean="0"/>
              <a:t>самопожертвование - жертвование своими личными интересами ради других</a:t>
            </a:r>
          </a:p>
          <a:p>
            <a:r>
              <a:rPr lang="ru-RU" dirty="0" smtClean="0"/>
              <a:t>Ефремова Т.Ф. Толковый словарь русского языка.</a:t>
            </a:r>
          </a:p>
          <a:p>
            <a:endParaRPr lang="ru-RU" dirty="0" smtClean="0"/>
          </a:p>
          <a:p>
            <a:r>
              <a:rPr lang="ru-RU" dirty="0" smtClean="0"/>
              <a:t>самопожертвование</a:t>
            </a:r>
          </a:p>
          <a:p>
            <a:r>
              <a:rPr lang="ru-RU" dirty="0" smtClean="0"/>
              <a:t>ср.</a:t>
            </a:r>
          </a:p>
          <a:p>
            <a:r>
              <a:rPr lang="ru-RU" dirty="0" smtClean="0"/>
              <a:t>Жертвование собою, собственными интересами на благо других.</a:t>
            </a:r>
          </a:p>
          <a:p>
            <a:r>
              <a:rPr lang="ru-RU" dirty="0" smtClean="0"/>
              <a:t>С.И.Ожегов, Н.Ю.Шведова. Толковый словарь русского языка.</a:t>
            </a:r>
          </a:p>
          <a:p>
            <a:endParaRPr lang="ru-RU" dirty="0" smtClean="0"/>
          </a:p>
          <a:p>
            <a:r>
              <a:rPr lang="ru-RU" dirty="0" smtClean="0"/>
              <a:t>самопожертвование, -я, ср. </a:t>
            </a:r>
            <a:r>
              <a:rPr lang="ru-RU" dirty="0" err="1" smtClean="0"/>
              <a:t>Жер-твование</a:t>
            </a:r>
            <a:r>
              <a:rPr lang="ru-RU" dirty="0" smtClean="0"/>
              <a:t> своими личными интересами ради</a:t>
            </a:r>
          </a:p>
          <a:p>
            <a:r>
              <a:rPr lang="ru-RU" dirty="0" smtClean="0"/>
              <a:t>других.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02248-1CA2-4E4A-BF36-E3CB83A473D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преданность</a:t>
            </a:r>
          </a:p>
          <a:p>
            <a:r>
              <a:rPr lang="ru-RU" sz="1200" dirty="0" smtClean="0"/>
              <a:t>ж.</a:t>
            </a:r>
          </a:p>
          <a:p>
            <a:r>
              <a:rPr lang="ru-RU" sz="1200" dirty="0" err="1" smtClean="0"/>
              <a:t>Отвлеч</a:t>
            </a:r>
            <a:r>
              <a:rPr lang="ru-RU" sz="1200" dirty="0" smtClean="0"/>
              <a:t>. сущ. по знач. прил.: преданный.</a:t>
            </a:r>
          </a:p>
          <a:p>
            <a:endParaRPr lang="ru-RU" sz="1200" dirty="0" smtClean="0"/>
          </a:p>
          <a:p>
            <a:r>
              <a:rPr lang="ru-RU" sz="1200" dirty="0" smtClean="0"/>
              <a:t>преданный</a:t>
            </a:r>
          </a:p>
          <a:p>
            <a:r>
              <a:rPr lang="ru-RU" sz="1200" dirty="0" smtClean="0"/>
              <a:t>значения слова </a:t>
            </a:r>
            <a:r>
              <a:rPr lang="ru-RU" sz="1200" i="1" dirty="0" smtClean="0"/>
              <a:t>преданный</a:t>
            </a:r>
            <a:r>
              <a:rPr lang="ru-RU" sz="1200" dirty="0" smtClean="0"/>
              <a:t> в толковых словарях русского </a:t>
            </a:r>
            <a:r>
              <a:rPr lang="ru-RU" sz="1200" dirty="0" err="1" smtClean="0"/>
              <a:t>языка:</a:t>
            </a:r>
            <a:r>
              <a:rPr lang="ru-RU" sz="1200" u="sng" dirty="0" err="1" smtClean="0"/>
              <a:t>Толковый</a:t>
            </a:r>
            <a:r>
              <a:rPr lang="ru-RU" sz="1200" u="sng" dirty="0" smtClean="0"/>
              <a:t> словарь Ожегова.</a:t>
            </a:r>
            <a:endParaRPr lang="ru-RU" sz="1200" dirty="0" smtClean="0"/>
          </a:p>
          <a:p>
            <a:r>
              <a:rPr lang="ru-RU" sz="1200" b="1" dirty="0" smtClean="0"/>
              <a:t>преданный</a:t>
            </a:r>
          </a:p>
          <a:p>
            <a:r>
              <a:rPr lang="ru-RU" sz="1200" dirty="0" smtClean="0"/>
              <a:t> - </a:t>
            </a:r>
            <a:r>
              <a:rPr lang="ru-RU" sz="1200" dirty="0" smtClean="0">
                <a:hlinkClick r:id="rId3"/>
              </a:rPr>
              <a:t>исполненный</a:t>
            </a:r>
            <a:r>
              <a:rPr lang="ru-RU" sz="1200" dirty="0" smtClean="0"/>
              <a:t> любви и </a:t>
            </a:r>
            <a:r>
              <a:rPr lang="ru-RU" sz="1200" dirty="0" smtClean="0">
                <a:hlinkClick r:id="rId4"/>
              </a:rPr>
              <a:t>верности</a:t>
            </a:r>
            <a:r>
              <a:rPr lang="ru-RU" sz="1200" dirty="0" smtClean="0"/>
              <a:t> к </a:t>
            </a:r>
            <a:r>
              <a:rPr lang="ru-RU" sz="1200" dirty="0" err="1" smtClean="0"/>
              <a:t>кому-чему-нибудь</a:t>
            </a: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Пример: П. друг. Предан своему </a:t>
            </a:r>
            <a:r>
              <a:rPr lang="ru-RU" sz="1200" dirty="0" err="1" smtClean="0"/>
              <a:t>делу.</a:t>
            </a:r>
            <a:r>
              <a:rPr lang="ru-RU" sz="1200" u="sng" dirty="0" err="1" smtClean="0"/>
              <a:t>Ефремова</a:t>
            </a:r>
            <a:r>
              <a:rPr lang="ru-RU" sz="1200" u="sng" dirty="0" smtClean="0"/>
              <a:t> Т.Ф. Толковый словарь русского языка.</a:t>
            </a:r>
            <a:endParaRPr lang="ru-RU" sz="1200" dirty="0" smtClean="0"/>
          </a:p>
          <a:p>
            <a:r>
              <a:rPr lang="ru-RU" sz="1200" b="1" dirty="0" smtClean="0"/>
              <a:t>преданный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прил.</a:t>
            </a:r>
            <a:br>
              <a:rPr lang="ru-RU" sz="1200" dirty="0" smtClean="0"/>
            </a:br>
            <a:r>
              <a:rPr lang="ru-RU" sz="1200" dirty="0" smtClean="0"/>
              <a:t>1) Проникнутый любовью и </a:t>
            </a:r>
            <a:r>
              <a:rPr lang="ru-RU" sz="1200" dirty="0" smtClean="0">
                <a:hlinkClick r:id="rId4"/>
              </a:rPr>
              <a:t>верностью</a:t>
            </a:r>
            <a:r>
              <a:rPr lang="ru-RU" sz="1200" dirty="0" smtClean="0"/>
              <a:t> к кому-л., чему-л.</a:t>
            </a:r>
            <a:br>
              <a:rPr lang="ru-RU" sz="1200" dirty="0" smtClean="0"/>
            </a:br>
            <a:r>
              <a:rPr lang="ru-RU" sz="1200" dirty="0" smtClean="0"/>
              <a:t>2) Выражающий </a:t>
            </a:r>
            <a:r>
              <a:rPr lang="ru-RU" sz="1200" dirty="0" err="1" smtClean="0">
                <a:hlinkClick r:id="rId5"/>
              </a:rPr>
              <a:t>преданность</a:t>
            </a:r>
            <a:r>
              <a:rPr lang="ru-RU" sz="1200" dirty="0" err="1" smtClean="0"/>
              <a:t>.</a:t>
            </a:r>
            <a:r>
              <a:rPr lang="ru-RU" sz="1200" u="sng" dirty="0" err="1" smtClean="0"/>
              <a:t>С.И.Ожегов</a:t>
            </a:r>
            <a:r>
              <a:rPr lang="ru-RU" sz="1200" u="sng" dirty="0" smtClean="0"/>
              <a:t>, Н.Ю.Шведова. Толковый словарь русского языка.</a:t>
            </a:r>
            <a:endParaRPr lang="ru-RU" sz="1200" dirty="0" smtClean="0"/>
          </a:p>
          <a:p>
            <a:r>
              <a:rPr lang="ru-RU" sz="1200" b="1" dirty="0" smtClean="0"/>
              <a:t>преданный</a:t>
            </a:r>
          </a:p>
          <a:p>
            <a:r>
              <a:rPr lang="ru-RU" sz="1200" dirty="0" smtClean="0"/>
              <a:t>, -</a:t>
            </a:r>
            <a:r>
              <a:rPr lang="ru-RU" sz="1200" dirty="0" err="1" smtClean="0"/>
              <a:t>ая</a:t>
            </a:r>
            <a:r>
              <a:rPr lang="ru-RU" sz="1200" dirty="0" smtClean="0"/>
              <a:t>, -</a:t>
            </a:r>
            <a:r>
              <a:rPr lang="ru-RU" sz="1200" dirty="0" err="1" smtClean="0"/>
              <a:t>ое</a:t>
            </a:r>
            <a:r>
              <a:rPr lang="ru-RU" sz="1200" dirty="0" smtClean="0"/>
              <a:t>; -ан. Исполненный любви и </a:t>
            </a:r>
            <a:r>
              <a:rPr lang="ru-RU" sz="1200" dirty="0" smtClean="0">
                <a:hlinkClick r:id="rId4"/>
              </a:rPr>
              <a:t>верности</a:t>
            </a:r>
            <a:r>
              <a:rPr lang="ru-RU" sz="1200" dirty="0" smtClean="0"/>
              <a:t> к </a:t>
            </a:r>
            <a:r>
              <a:rPr lang="ru-RU" sz="1200" dirty="0" err="1" smtClean="0"/>
              <a:t>кому-чему-н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>П. друг. Предан своему делу. II сущ. </a:t>
            </a:r>
            <a:r>
              <a:rPr lang="ru-RU" sz="1200" dirty="0" smtClean="0">
                <a:hlinkClick r:id="rId5"/>
              </a:rPr>
              <a:t>преданность</a:t>
            </a:r>
            <a:r>
              <a:rPr lang="ru-RU" sz="1200" dirty="0" smtClean="0"/>
              <a:t>, -и, ж.</a:t>
            </a:r>
            <a:br>
              <a:rPr lang="ru-RU" sz="1200" dirty="0" smtClean="0"/>
            </a:br>
            <a:endParaRPr lang="ru-RU" sz="1200" dirty="0" smtClean="0"/>
          </a:p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02248-1CA2-4E4A-BF36-E3CB83A473D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значения слова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толковых словарях русского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языка:</a:t>
            </a:r>
            <a:r>
              <a:rPr lang="ru-RU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Толковый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словарь Ожегова.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чувство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самоотверженной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глубокой привязанности, сердечного влечения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Пример: Л. к родине. Материнская л. Горячая л. Взаимная л. Этот человек - ее первая л. (первый возлюбленный). Л. с первого взгляда (возникшая с первой встречи).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-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склонность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пристрастие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 чему-нибудь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Пример: Л. к музыке. Л. к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искусству.</a:t>
            </a:r>
            <a:r>
              <a:rPr lang="ru-RU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Ефремова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Т.Ф. Толковый словарь русского языка.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а) Чувство глубокой привязанности,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преданности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кому-л., чему-л., основанное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общности интересов, идеалов, на готовности отдать свои силы общему делу или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спасению, сохранению кого-л., чего-л.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Такое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чувство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основанное на инстинкте.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а) Такое чувство, основанное на взаимной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симпатии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половом влечении.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Отношения двух лиц, взаимно связанных таким чувством.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перен. разг. Тот, кто внушает такое чувство.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Склонность, расположение или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влечение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чему-л.</a:t>
            </a:r>
            <a:r>
              <a:rPr lang="ru-RU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С.И.Ожегов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Н.Ю.Шведова. Толковый словарь русского языка.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любви, те. любовью, ж.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Глубокое эмоциональное влечение,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сильное сердечное чувство. Чары, ожидание, муки любви. Признание в любви.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Объясниться в любви. Брак по любви, без любви. Выйти замуж по любви (за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любимого человека). Л. до гроба (вечная). Л. прошла, ушла, угасла. Страдать,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сгореть, умирать от любви. Страстная, взаимная, безответная,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платоническая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романтическая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л. Л. с первого взгляда (возникшая сразу с первой встречи).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Склонить к любви. Любовью не шутят(посл.). Л. не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картошка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(не пустяк, не без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делица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прост. шутл.).Дитя любви (о желанном и любимом ребенке). Л. зла (о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том, что любимого не выбирают).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Чувство глубокого расположения,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самоотверженной и искренней привязанности. Л. к родине, к родителям, 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детям. Слепая л. (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всепрощающая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Л. к ближнему. Относиться к своему делу 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любовью (любовно).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Постоянная, сильная склонность, увлеченность чем-н. 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правде, к истине. Л. к балету, к чтению, к театру, спорту. Л. к животным.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им. п. Предмет любви (тот или та, кого кто-н. любит, к кому испытывает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влечение, расположение). Он (она) - его (ее) первая (или последняя) л. Он ее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очередная 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Пристрастие, вкус2 к чему-н. Л. к спиртному, к сладкому, 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нарядом, к комфорту.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Интимные отношения, интимная связь (прост.).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Заниматься любовью. * Тайная любовь - 1) скрываемые любовные чувства; 2)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внебрачные любовные отношения. Совет да любовь! (разг.) - пожелание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благополучия вступающим в брак. Крутить любовь (прост.) - об ухаживаниях. II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прил. любовный, -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-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(к 1,2 и 6 знач.). Любовные похождения. Любовное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признание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Любовное письмо (с признаниями в любви).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/>
              </a:rPr>
              <a:t>Любовный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напиток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(возбуждаемый любовь; устар.).* Любовные игры - у животных: поведение 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брачный период.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/>
              </a:rPr>
              <a:t>ЛЮБОЗНАТЕЛЬНЫЙ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-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-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-лен, -льна. Склонный 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приобретению новых знаний, пытливый. Л. ученик. Л. ум. II сущ.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любознательность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-и, ж.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02248-1CA2-4E4A-BF36-E3CB83A473D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02248-1CA2-4E4A-BF36-E3CB83A473D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812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02248-1CA2-4E4A-BF36-E3CB83A473D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584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2.xm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audio" Target="file:///F:\&#1091;&#1088;&#1086;&#1082;%20&#1084;&#1072;&#1088;&#1075;&#1072;&#1088;&#1080;&#1090;&#1072;\&#1050;%20&#1091;&#1088;&#1086;&#1082;&#1091;\&#1064;&#1077;&#1088;&#1073;&#1091;&#1088;&#1089;&#1082;&#1080;&#1077;%20&#1079;&#1086;&#1085;&#1090;&#1080;&#1082;&#1080;.mp3" TargetMode="External"/><Relationship Id="rId6" Type="http://schemas.openxmlformats.org/officeDocument/2006/relationships/slide" Target="slide15.xml"/><Relationship Id="rId11" Type="http://schemas.openxmlformats.org/officeDocument/2006/relationships/slide" Target="slide11.xml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5.png"/><Relationship Id="rId4" Type="http://schemas.openxmlformats.org/officeDocument/2006/relationships/slide" Target="slide43.xml"/><Relationship Id="rId9" Type="http://schemas.openxmlformats.org/officeDocument/2006/relationships/slide" Target="slide7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40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91;&#1088;&#1086;&#1082;%20&#1084;&#1072;&#1088;&#1075;&#1072;&#1088;&#1080;&#1090;&#1072;\&#1050;%20&#1091;&#1088;&#1086;&#1082;&#1091;\01-&#1042;&#1089;&#1090;&#1088;&#1077;&#1095;&#1072;.wm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91;&#1088;&#1086;&#1082;%20&#1084;&#1072;&#1088;&#1075;&#1072;&#1088;&#1080;&#1090;&#1072;\&#1050;%20&#1091;&#1088;&#1086;&#1082;&#1091;\02-&#1063;&#1091;&#1074;&#1089;&#1090;&#1074;&#1077;&#1085;&#1085;&#1086;&#1089;&#1090;&#1100;.wm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91;&#1088;&#1086;&#1082;%20&#1084;&#1072;&#1088;&#1075;&#1072;&#1088;&#1080;&#1090;&#1072;\&#1050;%20&#1091;&#1088;&#1086;&#1082;&#1091;\03-&#1054;&#1090;&#1074;&#1077;&#1090;&#1089;&#1090;&#1074;&#1077;&#1085;&#1085;&#1086;&#1089;&#1090;&#1100;.wm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91;&#1088;&#1086;&#1082;%20&#1084;&#1072;&#1088;&#1075;&#1072;&#1088;&#1080;&#1090;&#1072;\&#1050;%20&#1091;&#1088;&#1086;&#1082;&#1091;\04-&#1042;&#1077;&#1088;&#1085;&#1086;&#1089;&#1090;&#1100;.wm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91;&#1088;&#1086;&#1082;%20&#1084;&#1072;&#1088;&#1075;&#1072;&#1088;&#1080;&#1090;&#1072;\&#1050;%20&#1091;&#1088;&#1086;&#1082;&#1091;\05-&#1055;&#1086;&#1076;&#1074;&#1080;&#1075;.wm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91;&#1088;&#1086;&#1082;%20&#1084;&#1072;&#1088;&#1075;&#1072;&#1088;&#1080;&#1090;&#1072;\&#1050;%20&#1091;&#1088;&#1086;&#1082;&#1091;\06-&#1057;&#1072;&#1084;&#1086;&#1087;&#1086;&#1078;&#1077;&#1088;&#1090;&#1074;&#1086;&#1074;&#1085;&#1080;&#1077;.wm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91;&#1088;&#1086;&#1082;%20&#1084;&#1072;&#1088;&#1075;&#1072;&#1088;&#1080;&#1090;&#1072;\&#1050;%20&#1091;&#1088;&#1086;&#1082;&#1091;\07-&#1055;&#1088;&#1077;&#1076;&#1072;&#1085;&#1085;&#1086;&#1089;&#1090;&#1100;.wmv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91;&#1088;&#1086;&#1082;%20&#1084;&#1072;&#1088;&#1075;&#1072;&#1088;&#1080;&#1090;&#1072;\&#1050;%20&#1091;&#1088;&#1086;&#1082;&#1091;\09-&#1055;&#1086;&#1082;&#1086;&#1081;%20&#1080;%20&#1083;&#1102;&#1073;&#1086;&#1074;&#1100;.wmv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91;&#1088;&#1086;&#1082;%20&#1084;&#1072;&#1088;&#1075;&#1072;&#1088;&#1080;&#1090;&#1072;\&#1050;%20&#1091;&#1088;&#1086;&#1082;&#1091;\&#1040;&#1091;&#1076;&#1080;&#1086;.wma" TargetMode="Externa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91;&#1088;&#1086;&#1082;%20&#1084;&#1072;&#1088;&#1075;&#1072;&#1088;&#1080;&#1090;&#1072;\&#1050;%20&#1091;&#1088;&#1086;&#1082;&#1091;\08-&#1055;&#1088;&#1086;&#1097;&#1072;&#1085;&#1080;&#1077;%20&#1089;%20&#1087;&#1088;&#1086;&#1096;&#1083;&#1086;&#1081;%20&#1078;&#1080;&#1079;&#1085;&#1100;&#1102;.wmv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s://s.poembook.ru/theme/74/5a/ae/6fd24b33d415214d1106fdd859a7928cf000442e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6424302" y="4869160"/>
            <a:ext cx="2056036" cy="1152128"/>
            <a:chOff x="6424302" y="4869160"/>
            <a:chExt cx="2056036" cy="1152128"/>
          </a:xfrm>
        </p:grpSpPr>
        <p:sp>
          <p:nvSpPr>
            <p:cNvPr id="9" name="Горизонтальный свиток 8">
              <a:hlinkClick r:id="rId4" action="ppaction://hlinksldjump"/>
            </p:cNvPr>
            <p:cNvSpPr/>
            <p:nvPr/>
          </p:nvSpPr>
          <p:spPr>
            <a:xfrm>
              <a:off x="6424302" y="4869160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Кадры </a:t>
              </a:r>
              <a:b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из фильма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11" name="Picture 4" descr="D:\Учитель года 2017 (материалы)\Интерактивный плакат\Камера - копия.png"/>
            <p:cNvPicPr>
              <a:picLocks noChangeAspect="1" noChangeArrowheads="1"/>
            </p:cNvPicPr>
            <p:nvPr/>
          </p:nvPicPr>
          <p:blipFill>
            <a:blip r:embed="rId5" cstate="screen"/>
            <a:stretch>
              <a:fillRect/>
            </a:stretch>
          </p:blipFill>
          <p:spPr bwMode="auto">
            <a:xfrm>
              <a:off x="7524328" y="5501718"/>
              <a:ext cx="956010" cy="5195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3615990" y="4869160"/>
            <a:ext cx="2016224" cy="1152128"/>
            <a:chOff x="3615990" y="4869160"/>
            <a:chExt cx="2016224" cy="1152128"/>
          </a:xfrm>
        </p:grpSpPr>
        <p:sp>
          <p:nvSpPr>
            <p:cNvPr id="8" name="Горизонтальный свиток 7">
              <a:hlinkClick r:id="rId6" action="ppaction://hlinksldjump"/>
            </p:cNvPr>
            <p:cNvSpPr/>
            <p:nvPr/>
          </p:nvSpPr>
          <p:spPr>
            <a:xfrm>
              <a:off x="3615990" y="4869160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Мозговой </a:t>
              </a:r>
              <a:b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штурм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2053" name="Picture 5" descr="D:\Учитель года 2017 (материалы)\Интерактивный плакат\Мозговой штурм4.pn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810293" y="5406156"/>
              <a:ext cx="821921" cy="615132"/>
            </a:xfrm>
            <a:prstGeom prst="rect">
              <a:avLst/>
            </a:prstGeom>
            <a:noFill/>
          </p:spPr>
        </p:pic>
      </p:grpSp>
      <p:pic>
        <p:nvPicPr>
          <p:cNvPr id="18435" name="Picture 3" descr="D:\Учитель года 2017 (материалы)\Интерактивный плакат\pro100tak-0_0_2017-17_14_3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43782" y="1916832"/>
            <a:ext cx="5256436" cy="2665468"/>
          </a:xfrm>
          <a:prstGeom prst="rect">
            <a:avLst/>
          </a:prstGeom>
          <a:noFill/>
        </p:spPr>
      </p:pic>
      <p:grpSp>
        <p:nvGrpSpPr>
          <p:cNvPr id="25" name="Группа 24"/>
          <p:cNvGrpSpPr/>
          <p:nvPr/>
        </p:nvGrpSpPr>
        <p:grpSpPr>
          <a:xfrm>
            <a:off x="3615990" y="332656"/>
            <a:ext cx="1964122" cy="1152128"/>
            <a:chOff x="3615990" y="332656"/>
            <a:chExt cx="1964122" cy="1152128"/>
          </a:xfrm>
        </p:grpSpPr>
        <p:sp>
          <p:nvSpPr>
            <p:cNvPr id="4" name="Горизонтальный свиток 3">
              <a:hlinkClick r:id="rId9" action="ppaction://hlinksldjump"/>
            </p:cNvPr>
            <p:cNvSpPr/>
            <p:nvPr/>
          </p:nvSpPr>
          <p:spPr>
            <a:xfrm>
              <a:off x="3615990" y="332656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Фразы</a:t>
              </a:r>
              <a:b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о любви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16" name="Picture 4" descr="D:\Учитель года 2017 (материалы)\Интерактивный плакат\Фразы о любви3 - копия.png"/>
            <p:cNvPicPr>
              <a:picLocks noChangeAspect="1" noChangeArrowheads="1"/>
            </p:cNvPicPr>
            <p:nvPr/>
          </p:nvPicPr>
          <p:blipFill>
            <a:blip r:embed="rId10" cstate="screen"/>
            <a:stretch>
              <a:fillRect/>
            </a:stretch>
          </p:blipFill>
          <p:spPr bwMode="auto">
            <a:xfrm>
              <a:off x="4840125" y="863724"/>
              <a:ext cx="739987" cy="6210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6424302" y="332656"/>
            <a:ext cx="2139197" cy="1101989"/>
            <a:chOff x="6424302" y="332656"/>
            <a:chExt cx="2139197" cy="1101989"/>
          </a:xfrm>
        </p:grpSpPr>
        <p:sp>
          <p:nvSpPr>
            <p:cNvPr id="6" name="Горизонтальный свиток 5">
              <a:hlinkClick r:id="rId11" action="ppaction://hlinksldjump"/>
            </p:cNvPr>
            <p:cNvSpPr/>
            <p:nvPr/>
          </p:nvSpPr>
          <p:spPr>
            <a:xfrm>
              <a:off x="6424302" y="332656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Словарь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17" name="Picture 8" descr="D:\Учитель года 2017 (материалы)\Интерактивный плакат\Словарь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7668344" y="764704"/>
              <a:ext cx="895155" cy="6699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807678" y="4941168"/>
            <a:ext cx="2128266" cy="1152128"/>
            <a:chOff x="807678" y="4941168"/>
            <a:chExt cx="2128266" cy="1152128"/>
          </a:xfrm>
        </p:grpSpPr>
        <p:sp>
          <p:nvSpPr>
            <p:cNvPr id="7" name="Горизонтальный свиток 6">
              <a:hlinkClick r:id="rId13" action="ppaction://hlinksldjump"/>
            </p:cNvPr>
            <p:cNvSpPr/>
            <p:nvPr/>
          </p:nvSpPr>
          <p:spPr>
            <a:xfrm>
              <a:off x="807678" y="4941168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Маргарита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18436" name="Picture 4" descr="D:\Учитель года 2017 (материалы)\Интерактивный плакат\Образы маргариты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2339752" y="5286381"/>
              <a:ext cx="596192" cy="806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24" name="Группа 23"/>
          <p:cNvGrpSpPr/>
          <p:nvPr/>
        </p:nvGrpSpPr>
        <p:grpSpPr>
          <a:xfrm>
            <a:off x="807678" y="332656"/>
            <a:ext cx="1964122" cy="1150208"/>
            <a:chOff x="807678" y="332656"/>
            <a:chExt cx="1964122" cy="1150208"/>
          </a:xfrm>
        </p:grpSpPr>
        <p:sp>
          <p:nvSpPr>
            <p:cNvPr id="2" name="Горизонтальный свиток 1">
              <a:hlinkClick r:id="rId15" action="ppaction://hlinksldjump"/>
            </p:cNvPr>
            <p:cNvSpPr/>
            <p:nvPr/>
          </p:nvSpPr>
          <p:spPr>
            <a:xfrm>
              <a:off x="807678" y="332656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Образы</a:t>
              </a:r>
              <a:b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литературных</a:t>
              </a:r>
              <a:b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героинь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2195736" y="908720"/>
              <a:ext cx="576064" cy="574144"/>
              <a:chOff x="2195736" y="908720"/>
              <a:chExt cx="576064" cy="574144"/>
            </a:xfrm>
          </p:grpSpPr>
          <p:sp>
            <p:nvSpPr>
              <p:cNvPr id="22" name="Полилиния 21"/>
              <p:cNvSpPr/>
              <p:nvPr/>
            </p:nvSpPr>
            <p:spPr>
              <a:xfrm>
                <a:off x="2328863" y="1019784"/>
                <a:ext cx="282422" cy="385154"/>
              </a:xfrm>
              <a:custGeom>
                <a:avLst/>
                <a:gdLst>
                  <a:gd name="connsiteX0" fmla="*/ 38100 w 282422"/>
                  <a:gd name="connsiteY0" fmla="*/ 261329 h 385154"/>
                  <a:gd name="connsiteX1" fmla="*/ 28575 w 282422"/>
                  <a:gd name="connsiteY1" fmla="*/ 218466 h 385154"/>
                  <a:gd name="connsiteX2" fmla="*/ 9525 w 282422"/>
                  <a:gd name="connsiteY2" fmla="*/ 189891 h 385154"/>
                  <a:gd name="connsiteX3" fmla="*/ 0 w 282422"/>
                  <a:gd name="connsiteY3" fmla="*/ 161316 h 385154"/>
                  <a:gd name="connsiteX4" fmla="*/ 4762 w 282422"/>
                  <a:gd name="connsiteY4" fmla="*/ 142266 h 385154"/>
                  <a:gd name="connsiteX5" fmla="*/ 19050 w 282422"/>
                  <a:gd name="connsiteY5" fmla="*/ 132741 h 385154"/>
                  <a:gd name="connsiteX6" fmla="*/ 57150 w 282422"/>
                  <a:gd name="connsiteY6" fmla="*/ 123216 h 385154"/>
                  <a:gd name="connsiteX7" fmla="*/ 71437 w 282422"/>
                  <a:gd name="connsiteY7" fmla="*/ 118454 h 385154"/>
                  <a:gd name="connsiteX8" fmla="*/ 85725 w 282422"/>
                  <a:gd name="connsiteY8" fmla="*/ 108929 h 385154"/>
                  <a:gd name="connsiteX9" fmla="*/ 90487 w 282422"/>
                  <a:gd name="connsiteY9" fmla="*/ 94641 h 385154"/>
                  <a:gd name="connsiteX10" fmla="*/ 123825 w 282422"/>
                  <a:gd name="connsiteY10" fmla="*/ 56541 h 385154"/>
                  <a:gd name="connsiteX11" fmla="*/ 161925 w 282422"/>
                  <a:gd name="connsiteY11" fmla="*/ 23204 h 385154"/>
                  <a:gd name="connsiteX12" fmla="*/ 176212 w 282422"/>
                  <a:gd name="connsiteY12" fmla="*/ 13679 h 385154"/>
                  <a:gd name="connsiteX13" fmla="*/ 200025 w 282422"/>
                  <a:gd name="connsiteY13" fmla="*/ 8916 h 385154"/>
                  <a:gd name="connsiteX14" fmla="*/ 242887 w 282422"/>
                  <a:gd name="connsiteY14" fmla="*/ 108929 h 385154"/>
                  <a:gd name="connsiteX15" fmla="*/ 257175 w 282422"/>
                  <a:gd name="connsiteY15" fmla="*/ 151791 h 385154"/>
                  <a:gd name="connsiteX16" fmla="*/ 261937 w 282422"/>
                  <a:gd name="connsiteY16" fmla="*/ 166079 h 385154"/>
                  <a:gd name="connsiteX17" fmla="*/ 266700 w 282422"/>
                  <a:gd name="connsiteY17" fmla="*/ 180366 h 385154"/>
                  <a:gd name="connsiteX18" fmla="*/ 252412 w 282422"/>
                  <a:gd name="connsiteY18" fmla="*/ 308954 h 385154"/>
                  <a:gd name="connsiteX19" fmla="*/ 238125 w 282422"/>
                  <a:gd name="connsiteY19" fmla="*/ 318479 h 385154"/>
                  <a:gd name="connsiteX20" fmla="*/ 223837 w 282422"/>
                  <a:gd name="connsiteY20" fmla="*/ 347054 h 385154"/>
                  <a:gd name="connsiteX21" fmla="*/ 219075 w 282422"/>
                  <a:gd name="connsiteY21" fmla="*/ 361341 h 385154"/>
                  <a:gd name="connsiteX22" fmla="*/ 190500 w 282422"/>
                  <a:gd name="connsiteY22" fmla="*/ 375629 h 385154"/>
                  <a:gd name="connsiteX23" fmla="*/ 176212 w 282422"/>
                  <a:gd name="connsiteY23" fmla="*/ 385154 h 385154"/>
                  <a:gd name="connsiteX24" fmla="*/ 133350 w 282422"/>
                  <a:gd name="connsiteY24" fmla="*/ 380391 h 385154"/>
                  <a:gd name="connsiteX25" fmla="*/ 119062 w 282422"/>
                  <a:gd name="connsiteY25" fmla="*/ 375629 h 385154"/>
                  <a:gd name="connsiteX26" fmla="*/ 95250 w 282422"/>
                  <a:gd name="connsiteY26" fmla="*/ 347054 h 385154"/>
                  <a:gd name="connsiteX27" fmla="*/ 66675 w 282422"/>
                  <a:gd name="connsiteY27" fmla="*/ 323241 h 385154"/>
                  <a:gd name="connsiteX28" fmla="*/ 57150 w 282422"/>
                  <a:gd name="connsiteY28" fmla="*/ 308954 h 385154"/>
                  <a:gd name="connsiteX29" fmla="*/ 42862 w 282422"/>
                  <a:gd name="connsiteY29" fmla="*/ 304191 h 385154"/>
                  <a:gd name="connsiteX30" fmla="*/ 38100 w 282422"/>
                  <a:gd name="connsiteY30" fmla="*/ 289904 h 385154"/>
                  <a:gd name="connsiteX31" fmla="*/ 23812 w 282422"/>
                  <a:gd name="connsiteY31" fmla="*/ 280379 h 385154"/>
                  <a:gd name="connsiteX32" fmla="*/ 19050 w 282422"/>
                  <a:gd name="connsiteY32" fmla="*/ 266091 h 385154"/>
                  <a:gd name="connsiteX33" fmla="*/ 33337 w 282422"/>
                  <a:gd name="connsiteY33" fmla="*/ 232754 h 385154"/>
                  <a:gd name="connsiteX34" fmla="*/ 38100 w 282422"/>
                  <a:gd name="connsiteY34" fmla="*/ 261329 h 38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82422" h="385154">
                    <a:moveTo>
                      <a:pt x="38100" y="261329"/>
                    </a:moveTo>
                    <a:cubicBezTo>
                      <a:pt x="37306" y="258948"/>
                      <a:pt x="34156" y="228513"/>
                      <a:pt x="28575" y="218466"/>
                    </a:cubicBezTo>
                    <a:cubicBezTo>
                      <a:pt x="23016" y="208459"/>
                      <a:pt x="13145" y="200751"/>
                      <a:pt x="9525" y="189891"/>
                    </a:cubicBezTo>
                    <a:lnTo>
                      <a:pt x="0" y="161316"/>
                    </a:lnTo>
                    <a:cubicBezTo>
                      <a:pt x="1587" y="154966"/>
                      <a:pt x="1131" y="147712"/>
                      <a:pt x="4762" y="142266"/>
                    </a:cubicBezTo>
                    <a:cubicBezTo>
                      <a:pt x="7937" y="137503"/>
                      <a:pt x="13930" y="135301"/>
                      <a:pt x="19050" y="132741"/>
                    </a:cubicBezTo>
                    <a:cubicBezTo>
                      <a:pt x="29934" y="127299"/>
                      <a:pt x="46286" y="125932"/>
                      <a:pt x="57150" y="123216"/>
                    </a:cubicBezTo>
                    <a:cubicBezTo>
                      <a:pt x="62020" y="121998"/>
                      <a:pt x="66675" y="120041"/>
                      <a:pt x="71437" y="118454"/>
                    </a:cubicBezTo>
                    <a:cubicBezTo>
                      <a:pt x="76200" y="115279"/>
                      <a:pt x="82149" y="113399"/>
                      <a:pt x="85725" y="108929"/>
                    </a:cubicBezTo>
                    <a:cubicBezTo>
                      <a:pt x="88861" y="105009"/>
                      <a:pt x="88049" y="99029"/>
                      <a:pt x="90487" y="94641"/>
                    </a:cubicBezTo>
                    <a:cubicBezTo>
                      <a:pt x="106828" y="65226"/>
                      <a:pt x="102954" y="70455"/>
                      <a:pt x="123825" y="56541"/>
                    </a:cubicBezTo>
                    <a:cubicBezTo>
                      <a:pt x="139700" y="32729"/>
                      <a:pt x="128587" y="45429"/>
                      <a:pt x="161925" y="23204"/>
                    </a:cubicBezTo>
                    <a:cubicBezTo>
                      <a:pt x="166687" y="20029"/>
                      <a:pt x="170599" y="14802"/>
                      <a:pt x="176212" y="13679"/>
                    </a:cubicBezTo>
                    <a:lnTo>
                      <a:pt x="200025" y="8916"/>
                    </a:lnTo>
                    <a:cubicBezTo>
                      <a:pt x="272555" y="17983"/>
                      <a:pt x="230319" y="0"/>
                      <a:pt x="242887" y="108929"/>
                    </a:cubicBezTo>
                    <a:cubicBezTo>
                      <a:pt x="242888" y="108939"/>
                      <a:pt x="254792" y="144642"/>
                      <a:pt x="257175" y="151791"/>
                    </a:cubicBezTo>
                    <a:lnTo>
                      <a:pt x="261937" y="166079"/>
                    </a:lnTo>
                    <a:lnTo>
                      <a:pt x="266700" y="180366"/>
                    </a:lnTo>
                    <a:cubicBezTo>
                      <a:pt x="266142" y="193754"/>
                      <a:pt x="282422" y="278943"/>
                      <a:pt x="252412" y="308954"/>
                    </a:cubicBezTo>
                    <a:cubicBezTo>
                      <a:pt x="248365" y="313001"/>
                      <a:pt x="242887" y="315304"/>
                      <a:pt x="238125" y="318479"/>
                    </a:cubicBezTo>
                    <a:cubicBezTo>
                      <a:pt x="226151" y="354396"/>
                      <a:pt x="242305" y="310118"/>
                      <a:pt x="223837" y="347054"/>
                    </a:cubicBezTo>
                    <a:cubicBezTo>
                      <a:pt x="221592" y="351544"/>
                      <a:pt x="222211" y="357421"/>
                      <a:pt x="219075" y="361341"/>
                    </a:cubicBezTo>
                    <a:cubicBezTo>
                      <a:pt x="209977" y="372713"/>
                      <a:pt x="202002" y="369878"/>
                      <a:pt x="190500" y="375629"/>
                    </a:cubicBezTo>
                    <a:cubicBezTo>
                      <a:pt x="185380" y="378189"/>
                      <a:pt x="180975" y="381979"/>
                      <a:pt x="176212" y="385154"/>
                    </a:cubicBezTo>
                    <a:cubicBezTo>
                      <a:pt x="161925" y="383566"/>
                      <a:pt x="147530" y="382754"/>
                      <a:pt x="133350" y="380391"/>
                    </a:cubicBezTo>
                    <a:cubicBezTo>
                      <a:pt x="128398" y="379566"/>
                      <a:pt x="123239" y="378414"/>
                      <a:pt x="119062" y="375629"/>
                    </a:cubicBezTo>
                    <a:cubicBezTo>
                      <a:pt x="103412" y="365196"/>
                      <a:pt x="106230" y="360229"/>
                      <a:pt x="95250" y="347054"/>
                    </a:cubicBezTo>
                    <a:cubicBezTo>
                      <a:pt x="83790" y="333303"/>
                      <a:pt x="80723" y="332607"/>
                      <a:pt x="66675" y="323241"/>
                    </a:cubicBezTo>
                    <a:cubicBezTo>
                      <a:pt x="63500" y="318479"/>
                      <a:pt x="61619" y="312530"/>
                      <a:pt x="57150" y="308954"/>
                    </a:cubicBezTo>
                    <a:cubicBezTo>
                      <a:pt x="53230" y="305818"/>
                      <a:pt x="46412" y="307741"/>
                      <a:pt x="42862" y="304191"/>
                    </a:cubicBezTo>
                    <a:cubicBezTo>
                      <a:pt x="39312" y="300641"/>
                      <a:pt x="41236" y="293824"/>
                      <a:pt x="38100" y="289904"/>
                    </a:cubicBezTo>
                    <a:cubicBezTo>
                      <a:pt x="34524" y="285434"/>
                      <a:pt x="28575" y="283554"/>
                      <a:pt x="23812" y="280379"/>
                    </a:cubicBezTo>
                    <a:cubicBezTo>
                      <a:pt x="22225" y="275616"/>
                      <a:pt x="19050" y="271111"/>
                      <a:pt x="19050" y="266091"/>
                    </a:cubicBezTo>
                    <a:cubicBezTo>
                      <a:pt x="19050" y="252195"/>
                      <a:pt x="25559" y="243124"/>
                      <a:pt x="33337" y="232754"/>
                    </a:cubicBezTo>
                    <a:cubicBezTo>
                      <a:pt x="34684" y="230958"/>
                      <a:pt x="38894" y="263710"/>
                      <a:pt x="38100" y="2613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438" name="Picture 6" descr="http://reformal.ru/files/images/4161604224522.png"/>
              <p:cNvPicPr>
                <a:picLocks noChangeAspect="1" noChangeArrowheads="1"/>
              </p:cNvPicPr>
              <p:nvPr/>
            </p:nvPicPr>
            <p:blipFill>
              <a:blip r:embed="rId16" cstate="screen"/>
              <a:srcRect/>
              <a:stretch>
                <a:fillRect/>
              </a:stretch>
            </p:blipFill>
            <p:spPr bwMode="auto">
              <a:xfrm>
                <a:off x="2195736" y="908720"/>
                <a:ext cx="576064" cy="57414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" name="Шербурские зонт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/>
          <a:stretch>
            <a:fillRect/>
          </a:stretch>
        </p:blipFill>
        <p:spPr>
          <a:xfrm>
            <a:off x="8451774" y="6165774"/>
            <a:ext cx="692226" cy="692226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0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682" y="1988018"/>
            <a:ext cx="57256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Существуют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разные лекарства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            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от любви,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но нет ни одного надежного.</a:t>
            </a:r>
          </a:p>
          <a:p>
            <a:pPr algn="r">
              <a:spcAft>
                <a:spcPts val="1200"/>
              </a:spcAft>
            </a:pPr>
            <a: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  <a:t>Франсуа </a:t>
            </a:r>
            <a:r>
              <a:rPr lang="en-US" sz="2400" dirty="0" smtClean="0">
                <a:solidFill>
                  <a:srgbClr val="C00000"/>
                </a:solidFill>
                <a:latin typeface="Segoe Print" pitchFamily="2" charset="0"/>
              </a:rPr>
              <a:t>VI </a:t>
            </a:r>
            <a: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  <a:t>де Ларошфуко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5978" y="42532"/>
            <a:ext cx="1964122" cy="1152128"/>
            <a:chOff x="3615990" y="332656"/>
            <a:chExt cx="1964122" cy="1152128"/>
          </a:xfrm>
        </p:grpSpPr>
        <p:sp>
          <p:nvSpPr>
            <p:cNvPr id="4" name="Горизонтальный свиток 3">
              <a:hlinkClick r:id="rId2" action="ppaction://hlinksldjump"/>
            </p:cNvPr>
            <p:cNvSpPr/>
            <p:nvPr/>
          </p:nvSpPr>
          <p:spPr>
            <a:xfrm>
              <a:off x="3615990" y="332656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Фразы</a:t>
              </a:r>
              <a:b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о любви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5" name="Picture 4" descr="D:\Учитель года 2017 (материалы)\Интерактивный плакат\Фразы о любви3 - копия.png"/>
            <p:cNvPicPr>
              <a:picLocks noChangeAspect="1" noChangeArrowheads="1"/>
            </p:cNvPicPr>
            <p:nvPr/>
          </p:nvPicPr>
          <p:blipFill>
            <a:blip r:embed="rId3" cstate="screen"/>
            <a:stretch>
              <a:fillRect/>
            </a:stretch>
          </p:blipFill>
          <p:spPr bwMode="auto">
            <a:xfrm>
              <a:off x="4840125" y="863724"/>
              <a:ext cx="739987" cy="6210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26" name="Picture 2" descr="D:\Учитель года 2017 (материалы)\Интерактивный плакат\pro100tak-0_0_2017-21_18_4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379066" flipH="1">
            <a:off x="7462435" y="5018568"/>
            <a:ext cx="1809157" cy="1655911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64" y="42532"/>
            <a:ext cx="2139197" cy="1101989"/>
            <a:chOff x="6424302" y="332656"/>
            <a:chExt cx="2139197" cy="1101989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6424302" y="332656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Словарь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8" descr="D:\Учитель года 2017 (материалы)\Интерактивный плакат\Словарь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668344" y="764704"/>
              <a:ext cx="895155" cy="6699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3859618" y="276446"/>
            <a:ext cx="4912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Толковый словарь Ожегова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442" y="1307806"/>
            <a:ext cx="789999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ЛЮБОВЬ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Глубокое эмоциональное влечение, сильное сердечное чувство. 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Чары, ожидание, муки любви.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Чувство глубокого расположения, самоотверженной и искренней привязанности. 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Л. к родине, к родителям, к детям.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Постоянная, сильная склонность, увлечённость чем-н. </a:t>
            </a:r>
            <a:br>
              <a:rPr lang="ru-RU" dirty="0" smtClean="0">
                <a:latin typeface="Courier New" pitchFamily="49" charset="0"/>
                <a:cs typeface="Courier New" pitchFamily="49" charset="0"/>
              </a:rPr>
            </a:b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Л. к правде, к истине.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Предмет любви (тот или та, кого кто-н. любит, к кому испытывает влечение, расположение). 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Он (она) его (её) первая (или последняя) л.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Пристрастие, вкус 2 к чему-н. 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Л. к спиртному, к сладкому, к нарядам, к комфорту.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Интимные отношения, интимная связь (прост.). 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Заниматься любовью.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64" y="42532"/>
            <a:ext cx="2139197" cy="1101989"/>
            <a:chOff x="6424302" y="332656"/>
            <a:chExt cx="2139197" cy="1101989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6424302" y="332656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Словарь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8" descr="D:\Учитель года 2017 (материалы)\Интерактивный плакат\Словарь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668344" y="764704"/>
              <a:ext cx="895155" cy="6699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2690037" y="276446"/>
            <a:ext cx="627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Большой Энциклопедический словарь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442" y="1820868"/>
            <a:ext cx="789999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ЛЮБОВЬ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ЛЮБОВЬ - интимное и глубокое чувство, устремленность на другую личность, человеческую общность или идею. В древней мифологии и поэзии - космическая сила, подобная силе тяготения. У Платона и в платонизме любовь - эрос - побудительная сила духовного восхождения; в обыденном словоупотреблении платоническая любовь -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любовь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, свободная от чувственного влечения. Половая любовь в современной ее форме индивидуально-избирательного чувства - результат длительного исторического развития человеческой личности.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64" y="42532"/>
            <a:ext cx="2139197" cy="1101989"/>
            <a:chOff x="6424302" y="332656"/>
            <a:chExt cx="2139197" cy="1101989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6424302" y="332656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Словарь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8" descr="D:\Учитель года 2017 (материалы)\Интерактивный плакат\Словарь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668344" y="764704"/>
              <a:ext cx="895155" cy="6699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2690037" y="276446"/>
            <a:ext cx="627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Википедия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442" y="1428453"/>
            <a:ext cx="789999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Любо́вь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— чувство, свойственное человеку, глубокая привязанность к другому человеку или объекту, чувство глубокой симпатии.</a:t>
            </a:r>
          </a:p>
          <a:p>
            <a:pPr>
              <a:spcAft>
                <a:spcPts val="600"/>
              </a:spcAft>
            </a:pP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Любовь рассматривается также как философская категория, в виде субъектного отношения, интимного избирательного чувства, направленного на предмет любви. Любовь выступает важнейшим субъективным индикатором счастья.</a:t>
            </a:r>
          </a:p>
          <a:p>
            <a:pPr>
              <a:spcAft>
                <a:spcPts val="600"/>
              </a:spcAft>
            </a:pP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Любовь — одна из фундаментальных и общих тем в мировой культуре и искусстве. Рассуждения о любви и её анализ как явления восходят к древнейшим философским системам и литературным памятникам, известным людям.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64" y="42532"/>
            <a:ext cx="2139197" cy="1101989"/>
            <a:chOff x="6424302" y="332656"/>
            <a:chExt cx="2139197" cy="1101989"/>
          </a:xfrm>
        </p:grpSpPr>
        <p:sp>
          <p:nvSpPr>
            <p:cNvPr id="3" name="Горизонтальный свиток 2">
              <a:hlinkClick r:id="rId2" action="ppaction://hlinksldjump"/>
            </p:cNvPr>
            <p:cNvSpPr/>
            <p:nvPr/>
          </p:nvSpPr>
          <p:spPr>
            <a:xfrm>
              <a:off x="6424302" y="332656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Словарь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8" descr="D:\Учитель года 2017 (материалы)\Интерактивный плакат\Словарь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668344" y="764704"/>
              <a:ext cx="895155" cy="6699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3859618" y="276446"/>
            <a:ext cx="4912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Толковый словарь Даля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442" y="1682368"/>
            <a:ext cx="789999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ЛЮБИТЬ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ЛЮБИТЬ,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любливать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кого, что, чувствовать любовь, сильную к кому привязанность, начиная от склонности до страсти; сильное желанье, хотенье; избранье и предпочтенье кого или чего по воле, волею (не рассудком), иногда и вовсе безотчетно и безрассудно. Парень любит девку; говор. о страсти половой; и она любит, влюблена. Родители любят детей своих, желают им добра, болеют за них сердцем. Я люблю сахар, а меду не люблю. Мотылек любит солнышко. Не люблю я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брюзгачей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, не терплю, ненавижу. Кто любит попа, кто попадью, кто попову дочку. Она любит вино, да оно его не любит, он пьяный бурлив. Любящих Бог любит.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64" y="42532"/>
            <a:ext cx="2016224" cy="1152128"/>
            <a:chOff x="3615990" y="4869160"/>
            <a:chExt cx="2016224" cy="1152128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3615990" y="4869160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Мозговой </a:t>
              </a:r>
              <a:b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штурм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5" descr="D:\Учитель года 2017 (материалы)\Интерактивный плакат\Мозговой штурм4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810293" y="5406156"/>
              <a:ext cx="821921" cy="615132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1876682" y="2413338"/>
            <a:ext cx="572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Чувственность</a:t>
            </a:r>
            <a:endParaRPr lang="ru-RU" sz="4000" dirty="0" smtClean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4103" y="159213"/>
            <a:ext cx="6624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С чем отождествляется </a:t>
            </a:r>
            <a:b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любовь Маргариты?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64" y="42532"/>
            <a:ext cx="2016224" cy="1152128"/>
            <a:chOff x="3615990" y="4869160"/>
            <a:chExt cx="2016224" cy="1152128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3615990" y="4869160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Мозговой </a:t>
              </a:r>
              <a:b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штурм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5" descr="D:\Учитель года 2017 (материалы)\Интерактивный плакат\Мозговой штурм4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810293" y="5406156"/>
              <a:ext cx="821921" cy="615132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876682" y="2413338"/>
            <a:ext cx="572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Ответственность</a:t>
            </a:r>
            <a:endParaRPr lang="ru-RU" sz="4000" dirty="0" smtClean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4103" y="159213"/>
            <a:ext cx="6624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С чем отождествляется </a:t>
            </a:r>
            <a:b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любовь Маргариты?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64" y="42532"/>
            <a:ext cx="2016224" cy="1152128"/>
            <a:chOff x="3615990" y="4869160"/>
            <a:chExt cx="2016224" cy="1152128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3615990" y="4869160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Мозговой </a:t>
              </a:r>
              <a:b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штурм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5" descr="D:\Учитель года 2017 (материалы)\Интерактивный плакат\Мозговой штурм4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810293" y="5406156"/>
              <a:ext cx="821921" cy="615132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876682" y="2413338"/>
            <a:ext cx="572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Верность</a:t>
            </a:r>
            <a:endParaRPr lang="ru-RU" sz="4000" dirty="0" smtClean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4103" y="159213"/>
            <a:ext cx="6624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С чем отождествляется </a:t>
            </a:r>
            <a:b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любовь Маргариты?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64" y="42532"/>
            <a:ext cx="2016224" cy="1152128"/>
            <a:chOff x="3615990" y="4869160"/>
            <a:chExt cx="2016224" cy="1152128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3615990" y="4869160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Мозговой </a:t>
              </a:r>
              <a:b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штурм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5" descr="D:\Учитель года 2017 (материалы)\Интерактивный плакат\Мозговой штурм4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810293" y="5406156"/>
              <a:ext cx="821921" cy="615132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533765" y="2413338"/>
            <a:ext cx="6076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Подвиг</a:t>
            </a:r>
            <a:endParaRPr lang="ru-RU" sz="4000" dirty="0" smtClean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4103" y="159213"/>
            <a:ext cx="6624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С чем отождествляется </a:t>
            </a:r>
            <a:b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любовь Маргариты?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64" y="42532"/>
            <a:ext cx="2016224" cy="1152128"/>
            <a:chOff x="3615990" y="4869160"/>
            <a:chExt cx="2016224" cy="1152128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3615990" y="4869160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Мозговой </a:t>
              </a:r>
              <a:b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штурм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5" descr="D:\Учитель года 2017 (материалы)\Интерактивный плакат\Мозговой штурм4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810293" y="5406156"/>
              <a:ext cx="821921" cy="615132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533765" y="2413338"/>
            <a:ext cx="6076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Самопожертвование</a:t>
            </a:r>
            <a:endParaRPr lang="ru-RU" sz="4000" dirty="0" smtClean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4103" y="159213"/>
            <a:ext cx="6624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С чем отождествляется </a:t>
            </a:r>
            <a:b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любовь Маргариты?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Учитель года 2017 (материалы)\Название темы урока\Маша Миронов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092" y="1700808"/>
            <a:ext cx="295577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87598" y="46544"/>
            <a:ext cx="1964122" cy="1150208"/>
            <a:chOff x="807678" y="332656"/>
            <a:chExt cx="1964122" cy="1150208"/>
          </a:xfrm>
        </p:grpSpPr>
        <p:sp>
          <p:nvSpPr>
            <p:cNvPr id="17" name="Горизонтальный свиток 16"/>
            <p:cNvSpPr/>
            <p:nvPr/>
          </p:nvSpPr>
          <p:spPr>
            <a:xfrm>
              <a:off x="807678" y="332656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  <a:t>Образы</a:t>
              </a:r>
              <a:b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  <a:t>литературных</a:t>
              </a:r>
              <a:b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  <a:t>героинь</a:t>
              </a:r>
              <a:endParaRPr lang="ru-RU" sz="1200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grpSp>
          <p:nvGrpSpPr>
            <p:cNvPr id="18" name="Группа 22"/>
            <p:cNvGrpSpPr/>
            <p:nvPr/>
          </p:nvGrpSpPr>
          <p:grpSpPr>
            <a:xfrm>
              <a:off x="2195736" y="908720"/>
              <a:ext cx="576064" cy="574144"/>
              <a:chOff x="2195736" y="908720"/>
              <a:chExt cx="576064" cy="574144"/>
            </a:xfrm>
          </p:grpSpPr>
          <p:sp>
            <p:nvSpPr>
              <p:cNvPr id="19" name="Полилиния 18"/>
              <p:cNvSpPr/>
              <p:nvPr/>
            </p:nvSpPr>
            <p:spPr>
              <a:xfrm>
                <a:off x="2328863" y="1019784"/>
                <a:ext cx="282422" cy="385154"/>
              </a:xfrm>
              <a:custGeom>
                <a:avLst/>
                <a:gdLst>
                  <a:gd name="connsiteX0" fmla="*/ 38100 w 282422"/>
                  <a:gd name="connsiteY0" fmla="*/ 261329 h 385154"/>
                  <a:gd name="connsiteX1" fmla="*/ 28575 w 282422"/>
                  <a:gd name="connsiteY1" fmla="*/ 218466 h 385154"/>
                  <a:gd name="connsiteX2" fmla="*/ 9525 w 282422"/>
                  <a:gd name="connsiteY2" fmla="*/ 189891 h 385154"/>
                  <a:gd name="connsiteX3" fmla="*/ 0 w 282422"/>
                  <a:gd name="connsiteY3" fmla="*/ 161316 h 385154"/>
                  <a:gd name="connsiteX4" fmla="*/ 4762 w 282422"/>
                  <a:gd name="connsiteY4" fmla="*/ 142266 h 385154"/>
                  <a:gd name="connsiteX5" fmla="*/ 19050 w 282422"/>
                  <a:gd name="connsiteY5" fmla="*/ 132741 h 385154"/>
                  <a:gd name="connsiteX6" fmla="*/ 57150 w 282422"/>
                  <a:gd name="connsiteY6" fmla="*/ 123216 h 385154"/>
                  <a:gd name="connsiteX7" fmla="*/ 71437 w 282422"/>
                  <a:gd name="connsiteY7" fmla="*/ 118454 h 385154"/>
                  <a:gd name="connsiteX8" fmla="*/ 85725 w 282422"/>
                  <a:gd name="connsiteY8" fmla="*/ 108929 h 385154"/>
                  <a:gd name="connsiteX9" fmla="*/ 90487 w 282422"/>
                  <a:gd name="connsiteY9" fmla="*/ 94641 h 385154"/>
                  <a:gd name="connsiteX10" fmla="*/ 123825 w 282422"/>
                  <a:gd name="connsiteY10" fmla="*/ 56541 h 385154"/>
                  <a:gd name="connsiteX11" fmla="*/ 161925 w 282422"/>
                  <a:gd name="connsiteY11" fmla="*/ 23204 h 385154"/>
                  <a:gd name="connsiteX12" fmla="*/ 176212 w 282422"/>
                  <a:gd name="connsiteY12" fmla="*/ 13679 h 385154"/>
                  <a:gd name="connsiteX13" fmla="*/ 200025 w 282422"/>
                  <a:gd name="connsiteY13" fmla="*/ 8916 h 385154"/>
                  <a:gd name="connsiteX14" fmla="*/ 242887 w 282422"/>
                  <a:gd name="connsiteY14" fmla="*/ 108929 h 385154"/>
                  <a:gd name="connsiteX15" fmla="*/ 257175 w 282422"/>
                  <a:gd name="connsiteY15" fmla="*/ 151791 h 385154"/>
                  <a:gd name="connsiteX16" fmla="*/ 261937 w 282422"/>
                  <a:gd name="connsiteY16" fmla="*/ 166079 h 385154"/>
                  <a:gd name="connsiteX17" fmla="*/ 266700 w 282422"/>
                  <a:gd name="connsiteY17" fmla="*/ 180366 h 385154"/>
                  <a:gd name="connsiteX18" fmla="*/ 252412 w 282422"/>
                  <a:gd name="connsiteY18" fmla="*/ 308954 h 385154"/>
                  <a:gd name="connsiteX19" fmla="*/ 238125 w 282422"/>
                  <a:gd name="connsiteY19" fmla="*/ 318479 h 385154"/>
                  <a:gd name="connsiteX20" fmla="*/ 223837 w 282422"/>
                  <a:gd name="connsiteY20" fmla="*/ 347054 h 385154"/>
                  <a:gd name="connsiteX21" fmla="*/ 219075 w 282422"/>
                  <a:gd name="connsiteY21" fmla="*/ 361341 h 385154"/>
                  <a:gd name="connsiteX22" fmla="*/ 190500 w 282422"/>
                  <a:gd name="connsiteY22" fmla="*/ 375629 h 385154"/>
                  <a:gd name="connsiteX23" fmla="*/ 176212 w 282422"/>
                  <a:gd name="connsiteY23" fmla="*/ 385154 h 385154"/>
                  <a:gd name="connsiteX24" fmla="*/ 133350 w 282422"/>
                  <a:gd name="connsiteY24" fmla="*/ 380391 h 385154"/>
                  <a:gd name="connsiteX25" fmla="*/ 119062 w 282422"/>
                  <a:gd name="connsiteY25" fmla="*/ 375629 h 385154"/>
                  <a:gd name="connsiteX26" fmla="*/ 95250 w 282422"/>
                  <a:gd name="connsiteY26" fmla="*/ 347054 h 385154"/>
                  <a:gd name="connsiteX27" fmla="*/ 66675 w 282422"/>
                  <a:gd name="connsiteY27" fmla="*/ 323241 h 385154"/>
                  <a:gd name="connsiteX28" fmla="*/ 57150 w 282422"/>
                  <a:gd name="connsiteY28" fmla="*/ 308954 h 385154"/>
                  <a:gd name="connsiteX29" fmla="*/ 42862 w 282422"/>
                  <a:gd name="connsiteY29" fmla="*/ 304191 h 385154"/>
                  <a:gd name="connsiteX30" fmla="*/ 38100 w 282422"/>
                  <a:gd name="connsiteY30" fmla="*/ 289904 h 385154"/>
                  <a:gd name="connsiteX31" fmla="*/ 23812 w 282422"/>
                  <a:gd name="connsiteY31" fmla="*/ 280379 h 385154"/>
                  <a:gd name="connsiteX32" fmla="*/ 19050 w 282422"/>
                  <a:gd name="connsiteY32" fmla="*/ 266091 h 385154"/>
                  <a:gd name="connsiteX33" fmla="*/ 33337 w 282422"/>
                  <a:gd name="connsiteY33" fmla="*/ 232754 h 385154"/>
                  <a:gd name="connsiteX34" fmla="*/ 38100 w 282422"/>
                  <a:gd name="connsiteY34" fmla="*/ 261329 h 38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82422" h="385154">
                    <a:moveTo>
                      <a:pt x="38100" y="261329"/>
                    </a:moveTo>
                    <a:cubicBezTo>
                      <a:pt x="37306" y="258948"/>
                      <a:pt x="34156" y="228513"/>
                      <a:pt x="28575" y="218466"/>
                    </a:cubicBezTo>
                    <a:cubicBezTo>
                      <a:pt x="23016" y="208459"/>
                      <a:pt x="13145" y="200751"/>
                      <a:pt x="9525" y="189891"/>
                    </a:cubicBezTo>
                    <a:lnTo>
                      <a:pt x="0" y="161316"/>
                    </a:lnTo>
                    <a:cubicBezTo>
                      <a:pt x="1587" y="154966"/>
                      <a:pt x="1131" y="147712"/>
                      <a:pt x="4762" y="142266"/>
                    </a:cubicBezTo>
                    <a:cubicBezTo>
                      <a:pt x="7937" y="137503"/>
                      <a:pt x="13930" y="135301"/>
                      <a:pt x="19050" y="132741"/>
                    </a:cubicBezTo>
                    <a:cubicBezTo>
                      <a:pt x="29934" y="127299"/>
                      <a:pt x="46286" y="125932"/>
                      <a:pt x="57150" y="123216"/>
                    </a:cubicBezTo>
                    <a:cubicBezTo>
                      <a:pt x="62020" y="121998"/>
                      <a:pt x="66675" y="120041"/>
                      <a:pt x="71437" y="118454"/>
                    </a:cubicBezTo>
                    <a:cubicBezTo>
                      <a:pt x="76200" y="115279"/>
                      <a:pt x="82149" y="113399"/>
                      <a:pt x="85725" y="108929"/>
                    </a:cubicBezTo>
                    <a:cubicBezTo>
                      <a:pt x="88861" y="105009"/>
                      <a:pt x="88049" y="99029"/>
                      <a:pt x="90487" y="94641"/>
                    </a:cubicBezTo>
                    <a:cubicBezTo>
                      <a:pt x="106828" y="65226"/>
                      <a:pt x="102954" y="70455"/>
                      <a:pt x="123825" y="56541"/>
                    </a:cubicBezTo>
                    <a:cubicBezTo>
                      <a:pt x="139700" y="32729"/>
                      <a:pt x="128587" y="45429"/>
                      <a:pt x="161925" y="23204"/>
                    </a:cubicBezTo>
                    <a:cubicBezTo>
                      <a:pt x="166687" y="20029"/>
                      <a:pt x="170599" y="14802"/>
                      <a:pt x="176212" y="13679"/>
                    </a:cubicBezTo>
                    <a:lnTo>
                      <a:pt x="200025" y="8916"/>
                    </a:lnTo>
                    <a:cubicBezTo>
                      <a:pt x="272555" y="17983"/>
                      <a:pt x="230319" y="0"/>
                      <a:pt x="242887" y="108929"/>
                    </a:cubicBezTo>
                    <a:cubicBezTo>
                      <a:pt x="242888" y="108939"/>
                      <a:pt x="254792" y="144642"/>
                      <a:pt x="257175" y="151791"/>
                    </a:cubicBezTo>
                    <a:lnTo>
                      <a:pt x="261937" y="166079"/>
                    </a:lnTo>
                    <a:lnTo>
                      <a:pt x="266700" y="180366"/>
                    </a:lnTo>
                    <a:cubicBezTo>
                      <a:pt x="266142" y="193754"/>
                      <a:pt x="282422" y="278943"/>
                      <a:pt x="252412" y="308954"/>
                    </a:cubicBezTo>
                    <a:cubicBezTo>
                      <a:pt x="248365" y="313001"/>
                      <a:pt x="242887" y="315304"/>
                      <a:pt x="238125" y="318479"/>
                    </a:cubicBezTo>
                    <a:cubicBezTo>
                      <a:pt x="226151" y="354396"/>
                      <a:pt x="242305" y="310118"/>
                      <a:pt x="223837" y="347054"/>
                    </a:cubicBezTo>
                    <a:cubicBezTo>
                      <a:pt x="221592" y="351544"/>
                      <a:pt x="222211" y="357421"/>
                      <a:pt x="219075" y="361341"/>
                    </a:cubicBezTo>
                    <a:cubicBezTo>
                      <a:pt x="209977" y="372713"/>
                      <a:pt x="202002" y="369878"/>
                      <a:pt x="190500" y="375629"/>
                    </a:cubicBezTo>
                    <a:cubicBezTo>
                      <a:pt x="185380" y="378189"/>
                      <a:pt x="180975" y="381979"/>
                      <a:pt x="176212" y="385154"/>
                    </a:cubicBezTo>
                    <a:cubicBezTo>
                      <a:pt x="161925" y="383566"/>
                      <a:pt x="147530" y="382754"/>
                      <a:pt x="133350" y="380391"/>
                    </a:cubicBezTo>
                    <a:cubicBezTo>
                      <a:pt x="128398" y="379566"/>
                      <a:pt x="123239" y="378414"/>
                      <a:pt x="119062" y="375629"/>
                    </a:cubicBezTo>
                    <a:cubicBezTo>
                      <a:pt x="103412" y="365196"/>
                      <a:pt x="106230" y="360229"/>
                      <a:pt x="95250" y="347054"/>
                    </a:cubicBezTo>
                    <a:cubicBezTo>
                      <a:pt x="83790" y="333303"/>
                      <a:pt x="80723" y="332607"/>
                      <a:pt x="66675" y="323241"/>
                    </a:cubicBezTo>
                    <a:cubicBezTo>
                      <a:pt x="63500" y="318479"/>
                      <a:pt x="61619" y="312530"/>
                      <a:pt x="57150" y="308954"/>
                    </a:cubicBezTo>
                    <a:cubicBezTo>
                      <a:pt x="53230" y="305818"/>
                      <a:pt x="46412" y="307741"/>
                      <a:pt x="42862" y="304191"/>
                    </a:cubicBezTo>
                    <a:cubicBezTo>
                      <a:pt x="39312" y="300641"/>
                      <a:pt x="41236" y="293824"/>
                      <a:pt x="38100" y="289904"/>
                    </a:cubicBezTo>
                    <a:cubicBezTo>
                      <a:pt x="34524" y="285434"/>
                      <a:pt x="28575" y="283554"/>
                      <a:pt x="23812" y="280379"/>
                    </a:cubicBezTo>
                    <a:cubicBezTo>
                      <a:pt x="22225" y="275616"/>
                      <a:pt x="19050" y="271111"/>
                      <a:pt x="19050" y="266091"/>
                    </a:cubicBezTo>
                    <a:cubicBezTo>
                      <a:pt x="19050" y="252195"/>
                      <a:pt x="25559" y="243124"/>
                      <a:pt x="33337" y="232754"/>
                    </a:cubicBezTo>
                    <a:cubicBezTo>
                      <a:pt x="34684" y="230958"/>
                      <a:pt x="38894" y="263710"/>
                      <a:pt x="38100" y="2613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Picture 6" descr="http://reformal.ru/files/images/4161604224522.pn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2195736" y="908720"/>
                <a:ext cx="576064" cy="57414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7" name="Picture 5" descr="D:\Учитель года 2017 (материалы)\Название темы урока\Русалочк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1920" y="3645024"/>
            <a:ext cx="3384376" cy="265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609838" y="537321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Segoe Script" pitchFamily="34" charset="0"/>
              </a:rPr>
              <a:t>Маша Миронова</a:t>
            </a:r>
          </a:p>
          <a:p>
            <a:pPr algn="ctr"/>
            <a:r>
              <a:rPr lang="ru-RU" sz="1400" dirty="0" smtClean="0"/>
              <a:t>Повесть А. С. Пушкина</a:t>
            </a:r>
          </a:p>
          <a:p>
            <a:pPr algn="ctr"/>
            <a:r>
              <a:rPr lang="ru-RU" sz="1400" dirty="0" smtClean="0"/>
              <a:t>«Капитанская дочка»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55768" y="12133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  <a:latin typeface="Segoe Script" pitchFamily="34" charset="0"/>
              </a:rPr>
              <a:t>Ассоль</a:t>
            </a:r>
            <a:endParaRPr lang="ru-RU" sz="2000" dirty="0" smtClean="0">
              <a:solidFill>
                <a:srgbClr val="C00000"/>
              </a:solidFill>
              <a:latin typeface="Segoe Script" pitchFamily="34" charset="0"/>
            </a:endParaRPr>
          </a:p>
          <a:p>
            <a:pPr algn="ctr"/>
            <a:r>
              <a:rPr lang="ru-RU" sz="1400" dirty="0" smtClean="0"/>
              <a:t>Повесть А. Грина</a:t>
            </a:r>
          </a:p>
          <a:p>
            <a:pPr algn="ctr"/>
            <a:r>
              <a:rPr lang="ru-RU" sz="1400" dirty="0" smtClean="0"/>
              <a:t>«Алые паруса»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5768" y="4559102"/>
            <a:ext cx="2196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Segoe Script" pitchFamily="34" charset="0"/>
              </a:rPr>
              <a:t>Русалочка</a:t>
            </a:r>
          </a:p>
          <a:p>
            <a:pPr algn="ctr"/>
            <a:r>
              <a:rPr lang="ru-RU" sz="1400" dirty="0" smtClean="0"/>
              <a:t>Сказка Г. Х. Андерсена</a:t>
            </a:r>
          </a:p>
          <a:p>
            <a:pPr algn="ctr"/>
            <a:r>
              <a:rPr lang="ru-RU" sz="1400" dirty="0" smtClean="0"/>
              <a:t>«Русалочка»</a:t>
            </a:r>
          </a:p>
        </p:txBody>
      </p:sp>
      <p:pic>
        <p:nvPicPr>
          <p:cNvPr id="3078" name="Picture 6" descr="D:\Учитель года 2017 (материалы)\Название темы урока\Ассоль 3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19" y="332656"/>
            <a:ext cx="338437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64" y="42532"/>
            <a:ext cx="2016224" cy="1152128"/>
            <a:chOff x="3615990" y="4869160"/>
            <a:chExt cx="2016224" cy="1152128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3615990" y="4869160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Мозговой </a:t>
              </a:r>
              <a:b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штурм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5" descr="D:\Учитель года 2017 (материалы)\Интерактивный плакат\Мозговой штурм4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810293" y="5406156"/>
              <a:ext cx="821921" cy="615132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876682" y="2413338"/>
            <a:ext cx="572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Преданность</a:t>
            </a:r>
            <a:endParaRPr lang="ru-RU" sz="4000" dirty="0" smtClean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4103" y="159213"/>
            <a:ext cx="6624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С чем отождествляется </a:t>
            </a:r>
            <a:b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любовь Маргариты?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64" y="42532"/>
            <a:ext cx="2016224" cy="1152128"/>
            <a:chOff x="3615990" y="4869160"/>
            <a:chExt cx="2016224" cy="1152128"/>
          </a:xfrm>
        </p:grpSpPr>
        <p:sp>
          <p:nvSpPr>
            <p:cNvPr id="3" name="Горизонтальный свиток 2">
              <a:hlinkClick r:id="rId3" action="ppaction://hlinksldjump"/>
            </p:cNvPr>
            <p:cNvSpPr/>
            <p:nvPr/>
          </p:nvSpPr>
          <p:spPr>
            <a:xfrm>
              <a:off x="3615990" y="4869160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Мозговой </a:t>
              </a:r>
              <a:b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штурм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5" descr="D:\Учитель года 2017 (материалы)\Интерактивный плакат\Мозговой штурм4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810293" y="5406156"/>
              <a:ext cx="821921" cy="615132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533765" y="2413338"/>
            <a:ext cx="6076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Любовь и покой</a:t>
            </a:r>
            <a:endParaRPr lang="ru-RU" sz="4000" dirty="0" smtClean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4103" y="159213"/>
            <a:ext cx="6624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С чем отождествляется </a:t>
            </a:r>
            <a:b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любовь Маргариты?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85064" y="5614948"/>
            <a:ext cx="2128266" cy="1152128"/>
            <a:chOff x="807678" y="4941168"/>
            <a:chExt cx="2128266" cy="1152128"/>
          </a:xfrm>
        </p:grpSpPr>
        <p:sp>
          <p:nvSpPr>
            <p:cNvPr id="10" name="Горизонтальный свиток 9">
              <a:hlinkClick r:id="rId5" action="ppaction://hlinksldjump"/>
            </p:cNvPr>
            <p:cNvSpPr/>
            <p:nvPr/>
          </p:nvSpPr>
          <p:spPr>
            <a:xfrm>
              <a:off x="807678" y="4941168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Маргарита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11" name="Picture 4" descr="D:\Учитель года 2017 (материалы)\Интерактивный плакат\Образы маргариты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339752" y="5286381"/>
              <a:ext cx="596192" cy="806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05" y="44711"/>
            <a:ext cx="2128266" cy="1152128"/>
            <a:chOff x="807678" y="4941168"/>
            <a:chExt cx="2128266" cy="1152128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807678" y="4941168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Маргарита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4" descr="D:\Учитель года 2017 (материалы)\Интерактивный плакат\Образы маргариты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339752" y="5286381"/>
              <a:ext cx="596192" cy="806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62253" y="389923"/>
            <a:ext cx="4342468" cy="5583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006" y="2094271"/>
            <a:ext cx="48574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Segoe Print" pitchFamily="2" charset="0"/>
              </a:rPr>
              <a:t>Цветы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Segoe Print" pitchFamily="2" charset="0"/>
              </a:rPr>
              <a:t>Жёлтые, тревожные,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Segoe Print" pitchFamily="2" charset="0"/>
              </a:rPr>
              <a:t>Появляются, выделяются, тревожат,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Segoe Print" pitchFamily="2" charset="0"/>
              </a:rPr>
              <a:t>Именно они соединили Мастера и Маргариту.</a:t>
            </a:r>
          </a:p>
        </p:txBody>
      </p:sp>
    </p:spTree>
    <p:extLst>
      <p:ext uri="{BB962C8B-B14F-4D97-AF65-F5344CB8AC3E}">
        <p14:creationId xmlns="" xmlns:p14="http://schemas.microsoft.com/office/powerpoint/2010/main" val="904925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1-Встреч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5336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05" y="44711"/>
            <a:ext cx="2128266" cy="1152128"/>
            <a:chOff x="807678" y="4941168"/>
            <a:chExt cx="2128266" cy="1152128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807678" y="4941168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Маргарита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4" descr="D:\Учитель года 2017 (материалы)\Интерактивный плакат\Образы маргариты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339752" y="5286381"/>
              <a:ext cx="596192" cy="806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335729" y="1542052"/>
            <a:ext cx="48574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Segoe Print" panose="02000600000000000000" pitchFamily="2" charset="0"/>
              </a:rPr>
              <a:t>Маргарита в переводе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Segoe Print" panose="02000600000000000000" pitchFamily="2" charset="0"/>
              </a:rPr>
              <a:t>с греческого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Segoe Print" panose="02000600000000000000" pitchFamily="2" charset="0"/>
              </a:rPr>
              <a:t>« жемчужина».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Segoe Print" panose="02000600000000000000" pitchFamily="2" charset="0"/>
              </a:rPr>
              <a:t>Много лет она лежала на дне</a:t>
            </a:r>
            <a:r>
              <a:rPr lang="ru-RU" sz="24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, где </a:t>
            </a:r>
            <a:r>
              <a:rPr lang="ru-RU" sz="2400" dirty="0">
                <a:solidFill>
                  <a:srgbClr val="0070C0"/>
                </a:solidFill>
                <a:latin typeface="Segoe Print" panose="02000600000000000000" pitchFamily="2" charset="0"/>
              </a:rPr>
              <a:t>царит тьма, </a:t>
            </a:r>
            <a:r>
              <a:rPr lang="ru-RU" sz="24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Segoe Print" panose="02000600000000000000" pitchFamily="2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а </a:t>
            </a:r>
            <a:r>
              <a:rPr lang="ru-RU" sz="2400" dirty="0">
                <a:solidFill>
                  <a:srgbClr val="0070C0"/>
                </a:solidFill>
                <a:latin typeface="Segoe Print" panose="02000600000000000000" pitchFamily="2" charset="0"/>
              </a:rPr>
              <a:t>ей нужен</a:t>
            </a:r>
            <a:r>
              <a:rPr lang="ru-RU" sz="24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… Свет…</a:t>
            </a:r>
            <a:endParaRPr lang="ru-RU" sz="2400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4925961" y="501445"/>
            <a:ext cx="3672350" cy="3583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93923" y="5303585"/>
            <a:ext cx="60155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Segoe Print" panose="02000600000000000000" pitchFamily="2" charset="0"/>
              </a:rPr>
              <a:t>Но чтобы увидеть его, она должна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Segoe Print" panose="02000600000000000000" pitchFamily="2" charset="0"/>
              </a:rPr>
              <a:t> пройти путь лабиринта</a:t>
            </a:r>
            <a:r>
              <a:rPr lang="ru-RU" sz="24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.</a:t>
            </a:r>
            <a:endParaRPr lang="ru-RU" sz="2400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89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2-Чувственность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5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289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05" y="44711"/>
            <a:ext cx="2128266" cy="1152128"/>
            <a:chOff x="807678" y="4941168"/>
            <a:chExt cx="2128266" cy="1152128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807678" y="4941168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Маргарита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4" descr="D:\Учитель года 2017 (материалы)\Интерактивный плакат\Образы маргариты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339752" y="5286381"/>
              <a:ext cx="596192" cy="806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10" name="Picture 5" descr="1255201193_elena-shilovska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1943" y="793381"/>
            <a:ext cx="3515527" cy="508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8710" y="1785597"/>
            <a:ext cx="47194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70C0"/>
                </a:solidFill>
                <a:latin typeface="Segoe Print" panose="02000600000000000000" pitchFamily="2" charset="0"/>
              </a:rPr>
              <a:t>Еле́на</a:t>
            </a:r>
            <a:r>
              <a:rPr lang="ru-RU" sz="2000" dirty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Print" panose="02000600000000000000" pitchFamily="2" charset="0"/>
              </a:rPr>
              <a:t>Серге́евна</a:t>
            </a:r>
            <a:r>
              <a:rPr lang="ru-RU" sz="2000" dirty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Print" panose="02000600000000000000" pitchFamily="2" charset="0"/>
              </a:rPr>
              <a:t>Булга́кова</a:t>
            </a:r>
            <a:r>
              <a:rPr lang="ru-RU" sz="2000" dirty="0">
                <a:solidFill>
                  <a:srgbClr val="0070C0"/>
                </a:solidFill>
                <a:latin typeface="Segoe Print" panose="02000600000000000000" pitchFamily="2" charset="0"/>
              </a:rPr>
              <a:t> </a:t>
            </a:r>
          </a:p>
          <a:p>
            <a:r>
              <a:rPr lang="ru-RU" sz="2000" dirty="0">
                <a:solidFill>
                  <a:srgbClr val="0070C0"/>
                </a:solidFill>
                <a:latin typeface="Segoe Print" panose="02000600000000000000" pitchFamily="2" charset="0"/>
              </a:rPr>
              <a:t>   (урождённая </a:t>
            </a:r>
            <a:r>
              <a:rPr lang="ru-RU" sz="2000" dirty="0" err="1">
                <a:solidFill>
                  <a:srgbClr val="0070C0"/>
                </a:solidFill>
                <a:latin typeface="Segoe Print" panose="02000600000000000000" pitchFamily="2" charset="0"/>
              </a:rPr>
              <a:t>Нюренберг</a:t>
            </a:r>
            <a:r>
              <a:rPr lang="ru-RU" sz="2000" dirty="0">
                <a:solidFill>
                  <a:srgbClr val="0070C0"/>
                </a:solidFill>
                <a:latin typeface="Segoe Print" panose="02000600000000000000" pitchFamily="2" charset="0"/>
              </a:rPr>
              <a:t>, в первом браке Неёлова, по второму мужу Шиловская)</a:t>
            </a:r>
          </a:p>
          <a:p>
            <a:r>
              <a:rPr lang="ru-RU" sz="2000" dirty="0">
                <a:solidFill>
                  <a:srgbClr val="0070C0"/>
                </a:solidFill>
                <a:latin typeface="Segoe Print" panose="02000600000000000000" pitchFamily="2" charset="0"/>
              </a:rPr>
              <a:t>   </a:t>
            </a:r>
            <a:r>
              <a:rPr lang="ru-RU" sz="1600" dirty="0">
                <a:solidFill>
                  <a:srgbClr val="0070C0"/>
                </a:solidFill>
                <a:latin typeface="Segoe Print" panose="02000600000000000000" pitchFamily="2" charset="0"/>
              </a:rPr>
              <a:t> 21 октября </a:t>
            </a:r>
            <a:r>
              <a:rPr lang="ru-RU" sz="16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(</a:t>
            </a:r>
            <a:r>
              <a:rPr lang="ru-RU" sz="1600" dirty="0">
                <a:solidFill>
                  <a:srgbClr val="0070C0"/>
                </a:solidFill>
                <a:latin typeface="Segoe Print" panose="02000600000000000000" pitchFamily="2" charset="0"/>
              </a:rPr>
              <a:t>2 ноября) 1893 — </a:t>
            </a:r>
          </a:p>
          <a:p>
            <a:r>
              <a:rPr lang="ru-RU" sz="1600" dirty="0">
                <a:solidFill>
                  <a:srgbClr val="0070C0"/>
                </a:solidFill>
                <a:latin typeface="Segoe Print" panose="02000600000000000000" pitchFamily="2" charset="0"/>
              </a:rPr>
              <a:t>18 июля 1970</a:t>
            </a:r>
          </a:p>
          <a:p>
            <a:r>
              <a:rPr lang="ru-RU" sz="2000" dirty="0">
                <a:solidFill>
                  <a:srgbClr val="0070C0"/>
                </a:solidFill>
                <a:latin typeface="Segoe Print" panose="02000600000000000000" pitchFamily="2" charset="0"/>
              </a:rPr>
              <a:t>   третья жена русского советского писателя и драматурга </a:t>
            </a:r>
          </a:p>
          <a:p>
            <a:r>
              <a:rPr lang="ru-RU" sz="2000" dirty="0">
                <a:solidFill>
                  <a:srgbClr val="0070C0"/>
                </a:solidFill>
                <a:latin typeface="Segoe Print" panose="02000600000000000000" pitchFamily="2" charset="0"/>
              </a:rPr>
              <a:t>   Михаила Афанасьевича Булгакова, хранительница его литературного наследия.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3322826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05" y="44711"/>
            <a:ext cx="2128266" cy="1152128"/>
            <a:chOff x="807678" y="4941168"/>
            <a:chExt cx="2128266" cy="1152128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807678" y="4941168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Маргарита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4" descr="D:\Учитель года 2017 (материалы)\Интерактивный плакат\Образы маргариты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339752" y="5286381"/>
              <a:ext cx="596192" cy="806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95" y="1398036"/>
            <a:ext cx="7608683" cy="4915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50912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3-Ответственность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8873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05" y="44711"/>
            <a:ext cx="2128266" cy="1152128"/>
            <a:chOff x="807678" y="4941168"/>
            <a:chExt cx="2128266" cy="1152128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807678" y="4941168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Маргарита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4" descr="D:\Учитель года 2017 (материалы)\Интерактивный плакат\Образы маргариты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339752" y="5286381"/>
              <a:ext cx="596192" cy="806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335729" y="1052823"/>
            <a:ext cx="48574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Segoe Print" panose="02000600000000000000" pitchFamily="2" charset="0"/>
              </a:rPr>
              <a:t>Боги, боги мои! Что же нужно было этой женщине?! Что нужно было этой женщине, в глазах которой всегда горел какой-то непонятный огонёчек, что нужно было этой чуть косящей на один глаз ведьме, украсившей себя тогда весною мимозами? Не знаю. Мне неизвестно. Очевидно, она говорила правду, ей нужен </a:t>
            </a:r>
            <a:r>
              <a:rPr lang="ru-RU" sz="20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был</a:t>
            </a:r>
            <a:endParaRPr lang="ru-RU" sz="2000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214666" y="1196839"/>
            <a:ext cx="3559125" cy="456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1470" y="5761804"/>
            <a:ext cx="84065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Segoe Print" panose="02000600000000000000" pitchFamily="2" charset="0"/>
              </a:rPr>
              <a:t>он, мастер, а вовсе не готический особняк, и не отдельный сад, и не деньги.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9140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87598" y="46544"/>
            <a:ext cx="1964122" cy="1150208"/>
            <a:chOff x="807678" y="332656"/>
            <a:chExt cx="1964122" cy="1150208"/>
          </a:xfrm>
        </p:grpSpPr>
        <p:sp>
          <p:nvSpPr>
            <p:cNvPr id="17" name="Горизонтальный свиток 16"/>
            <p:cNvSpPr/>
            <p:nvPr/>
          </p:nvSpPr>
          <p:spPr>
            <a:xfrm>
              <a:off x="807678" y="332656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  <a:t>Образы</a:t>
              </a:r>
              <a:b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  <a:t>литературных</a:t>
              </a:r>
              <a:b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  <a:t>героинь</a:t>
              </a:r>
              <a:endParaRPr lang="ru-RU" sz="1200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grpSp>
          <p:nvGrpSpPr>
            <p:cNvPr id="3" name="Группа 22"/>
            <p:cNvGrpSpPr/>
            <p:nvPr/>
          </p:nvGrpSpPr>
          <p:grpSpPr>
            <a:xfrm>
              <a:off x="2195736" y="908720"/>
              <a:ext cx="576064" cy="574144"/>
              <a:chOff x="2195736" y="908720"/>
              <a:chExt cx="576064" cy="574144"/>
            </a:xfrm>
          </p:grpSpPr>
          <p:sp>
            <p:nvSpPr>
              <p:cNvPr id="19" name="Полилиния 18"/>
              <p:cNvSpPr/>
              <p:nvPr/>
            </p:nvSpPr>
            <p:spPr>
              <a:xfrm>
                <a:off x="2328863" y="1019784"/>
                <a:ext cx="282422" cy="385154"/>
              </a:xfrm>
              <a:custGeom>
                <a:avLst/>
                <a:gdLst>
                  <a:gd name="connsiteX0" fmla="*/ 38100 w 282422"/>
                  <a:gd name="connsiteY0" fmla="*/ 261329 h 385154"/>
                  <a:gd name="connsiteX1" fmla="*/ 28575 w 282422"/>
                  <a:gd name="connsiteY1" fmla="*/ 218466 h 385154"/>
                  <a:gd name="connsiteX2" fmla="*/ 9525 w 282422"/>
                  <a:gd name="connsiteY2" fmla="*/ 189891 h 385154"/>
                  <a:gd name="connsiteX3" fmla="*/ 0 w 282422"/>
                  <a:gd name="connsiteY3" fmla="*/ 161316 h 385154"/>
                  <a:gd name="connsiteX4" fmla="*/ 4762 w 282422"/>
                  <a:gd name="connsiteY4" fmla="*/ 142266 h 385154"/>
                  <a:gd name="connsiteX5" fmla="*/ 19050 w 282422"/>
                  <a:gd name="connsiteY5" fmla="*/ 132741 h 385154"/>
                  <a:gd name="connsiteX6" fmla="*/ 57150 w 282422"/>
                  <a:gd name="connsiteY6" fmla="*/ 123216 h 385154"/>
                  <a:gd name="connsiteX7" fmla="*/ 71437 w 282422"/>
                  <a:gd name="connsiteY7" fmla="*/ 118454 h 385154"/>
                  <a:gd name="connsiteX8" fmla="*/ 85725 w 282422"/>
                  <a:gd name="connsiteY8" fmla="*/ 108929 h 385154"/>
                  <a:gd name="connsiteX9" fmla="*/ 90487 w 282422"/>
                  <a:gd name="connsiteY9" fmla="*/ 94641 h 385154"/>
                  <a:gd name="connsiteX10" fmla="*/ 123825 w 282422"/>
                  <a:gd name="connsiteY10" fmla="*/ 56541 h 385154"/>
                  <a:gd name="connsiteX11" fmla="*/ 161925 w 282422"/>
                  <a:gd name="connsiteY11" fmla="*/ 23204 h 385154"/>
                  <a:gd name="connsiteX12" fmla="*/ 176212 w 282422"/>
                  <a:gd name="connsiteY12" fmla="*/ 13679 h 385154"/>
                  <a:gd name="connsiteX13" fmla="*/ 200025 w 282422"/>
                  <a:gd name="connsiteY13" fmla="*/ 8916 h 385154"/>
                  <a:gd name="connsiteX14" fmla="*/ 242887 w 282422"/>
                  <a:gd name="connsiteY14" fmla="*/ 108929 h 385154"/>
                  <a:gd name="connsiteX15" fmla="*/ 257175 w 282422"/>
                  <a:gd name="connsiteY15" fmla="*/ 151791 h 385154"/>
                  <a:gd name="connsiteX16" fmla="*/ 261937 w 282422"/>
                  <a:gd name="connsiteY16" fmla="*/ 166079 h 385154"/>
                  <a:gd name="connsiteX17" fmla="*/ 266700 w 282422"/>
                  <a:gd name="connsiteY17" fmla="*/ 180366 h 385154"/>
                  <a:gd name="connsiteX18" fmla="*/ 252412 w 282422"/>
                  <a:gd name="connsiteY18" fmla="*/ 308954 h 385154"/>
                  <a:gd name="connsiteX19" fmla="*/ 238125 w 282422"/>
                  <a:gd name="connsiteY19" fmla="*/ 318479 h 385154"/>
                  <a:gd name="connsiteX20" fmla="*/ 223837 w 282422"/>
                  <a:gd name="connsiteY20" fmla="*/ 347054 h 385154"/>
                  <a:gd name="connsiteX21" fmla="*/ 219075 w 282422"/>
                  <a:gd name="connsiteY21" fmla="*/ 361341 h 385154"/>
                  <a:gd name="connsiteX22" fmla="*/ 190500 w 282422"/>
                  <a:gd name="connsiteY22" fmla="*/ 375629 h 385154"/>
                  <a:gd name="connsiteX23" fmla="*/ 176212 w 282422"/>
                  <a:gd name="connsiteY23" fmla="*/ 385154 h 385154"/>
                  <a:gd name="connsiteX24" fmla="*/ 133350 w 282422"/>
                  <a:gd name="connsiteY24" fmla="*/ 380391 h 385154"/>
                  <a:gd name="connsiteX25" fmla="*/ 119062 w 282422"/>
                  <a:gd name="connsiteY25" fmla="*/ 375629 h 385154"/>
                  <a:gd name="connsiteX26" fmla="*/ 95250 w 282422"/>
                  <a:gd name="connsiteY26" fmla="*/ 347054 h 385154"/>
                  <a:gd name="connsiteX27" fmla="*/ 66675 w 282422"/>
                  <a:gd name="connsiteY27" fmla="*/ 323241 h 385154"/>
                  <a:gd name="connsiteX28" fmla="*/ 57150 w 282422"/>
                  <a:gd name="connsiteY28" fmla="*/ 308954 h 385154"/>
                  <a:gd name="connsiteX29" fmla="*/ 42862 w 282422"/>
                  <a:gd name="connsiteY29" fmla="*/ 304191 h 385154"/>
                  <a:gd name="connsiteX30" fmla="*/ 38100 w 282422"/>
                  <a:gd name="connsiteY30" fmla="*/ 289904 h 385154"/>
                  <a:gd name="connsiteX31" fmla="*/ 23812 w 282422"/>
                  <a:gd name="connsiteY31" fmla="*/ 280379 h 385154"/>
                  <a:gd name="connsiteX32" fmla="*/ 19050 w 282422"/>
                  <a:gd name="connsiteY32" fmla="*/ 266091 h 385154"/>
                  <a:gd name="connsiteX33" fmla="*/ 33337 w 282422"/>
                  <a:gd name="connsiteY33" fmla="*/ 232754 h 385154"/>
                  <a:gd name="connsiteX34" fmla="*/ 38100 w 282422"/>
                  <a:gd name="connsiteY34" fmla="*/ 261329 h 38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82422" h="385154">
                    <a:moveTo>
                      <a:pt x="38100" y="261329"/>
                    </a:moveTo>
                    <a:cubicBezTo>
                      <a:pt x="37306" y="258948"/>
                      <a:pt x="34156" y="228513"/>
                      <a:pt x="28575" y="218466"/>
                    </a:cubicBezTo>
                    <a:cubicBezTo>
                      <a:pt x="23016" y="208459"/>
                      <a:pt x="13145" y="200751"/>
                      <a:pt x="9525" y="189891"/>
                    </a:cubicBezTo>
                    <a:lnTo>
                      <a:pt x="0" y="161316"/>
                    </a:lnTo>
                    <a:cubicBezTo>
                      <a:pt x="1587" y="154966"/>
                      <a:pt x="1131" y="147712"/>
                      <a:pt x="4762" y="142266"/>
                    </a:cubicBezTo>
                    <a:cubicBezTo>
                      <a:pt x="7937" y="137503"/>
                      <a:pt x="13930" y="135301"/>
                      <a:pt x="19050" y="132741"/>
                    </a:cubicBezTo>
                    <a:cubicBezTo>
                      <a:pt x="29934" y="127299"/>
                      <a:pt x="46286" y="125932"/>
                      <a:pt x="57150" y="123216"/>
                    </a:cubicBezTo>
                    <a:cubicBezTo>
                      <a:pt x="62020" y="121998"/>
                      <a:pt x="66675" y="120041"/>
                      <a:pt x="71437" y="118454"/>
                    </a:cubicBezTo>
                    <a:cubicBezTo>
                      <a:pt x="76200" y="115279"/>
                      <a:pt x="82149" y="113399"/>
                      <a:pt x="85725" y="108929"/>
                    </a:cubicBezTo>
                    <a:cubicBezTo>
                      <a:pt x="88861" y="105009"/>
                      <a:pt x="88049" y="99029"/>
                      <a:pt x="90487" y="94641"/>
                    </a:cubicBezTo>
                    <a:cubicBezTo>
                      <a:pt x="106828" y="65226"/>
                      <a:pt x="102954" y="70455"/>
                      <a:pt x="123825" y="56541"/>
                    </a:cubicBezTo>
                    <a:cubicBezTo>
                      <a:pt x="139700" y="32729"/>
                      <a:pt x="128587" y="45429"/>
                      <a:pt x="161925" y="23204"/>
                    </a:cubicBezTo>
                    <a:cubicBezTo>
                      <a:pt x="166687" y="20029"/>
                      <a:pt x="170599" y="14802"/>
                      <a:pt x="176212" y="13679"/>
                    </a:cubicBezTo>
                    <a:lnTo>
                      <a:pt x="200025" y="8916"/>
                    </a:lnTo>
                    <a:cubicBezTo>
                      <a:pt x="272555" y="17983"/>
                      <a:pt x="230319" y="0"/>
                      <a:pt x="242887" y="108929"/>
                    </a:cubicBezTo>
                    <a:cubicBezTo>
                      <a:pt x="242888" y="108939"/>
                      <a:pt x="254792" y="144642"/>
                      <a:pt x="257175" y="151791"/>
                    </a:cubicBezTo>
                    <a:lnTo>
                      <a:pt x="261937" y="166079"/>
                    </a:lnTo>
                    <a:lnTo>
                      <a:pt x="266700" y="180366"/>
                    </a:lnTo>
                    <a:cubicBezTo>
                      <a:pt x="266142" y="193754"/>
                      <a:pt x="282422" y="278943"/>
                      <a:pt x="252412" y="308954"/>
                    </a:cubicBezTo>
                    <a:cubicBezTo>
                      <a:pt x="248365" y="313001"/>
                      <a:pt x="242887" y="315304"/>
                      <a:pt x="238125" y="318479"/>
                    </a:cubicBezTo>
                    <a:cubicBezTo>
                      <a:pt x="226151" y="354396"/>
                      <a:pt x="242305" y="310118"/>
                      <a:pt x="223837" y="347054"/>
                    </a:cubicBezTo>
                    <a:cubicBezTo>
                      <a:pt x="221592" y="351544"/>
                      <a:pt x="222211" y="357421"/>
                      <a:pt x="219075" y="361341"/>
                    </a:cubicBezTo>
                    <a:cubicBezTo>
                      <a:pt x="209977" y="372713"/>
                      <a:pt x="202002" y="369878"/>
                      <a:pt x="190500" y="375629"/>
                    </a:cubicBezTo>
                    <a:cubicBezTo>
                      <a:pt x="185380" y="378189"/>
                      <a:pt x="180975" y="381979"/>
                      <a:pt x="176212" y="385154"/>
                    </a:cubicBezTo>
                    <a:cubicBezTo>
                      <a:pt x="161925" y="383566"/>
                      <a:pt x="147530" y="382754"/>
                      <a:pt x="133350" y="380391"/>
                    </a:cubicBezTo>
                    <a:cubicBezTo>
                      <a:pt x="128398" y="379566"/>
                      <a:pt x="123239" y="378414"/>
                      <a:pt x="119062" y="375629"/>
                    </a:cubicBezTo>
                    <a:cubicBezTo>
                      <a:pt x="103412" y="365196"/>
                      <a:pt x="106230" y="360229"/>
                      <a:pt x="95250" y="347054"/>
                    </a:cubicBezTo>
                    <a:cubicBezTo>
                      <a:pt x="83790" y="333303"/>
                      <a:pt x="80723" y="332607"/>
                      <a:pt x="66675" y="323241"/>
                    </a:cubicBezTo>
                    <a:cubicBezTo>
                      <a:pt x="63500" y="318479"/>
                      <a:pt x="61619" y="312530"/>
                      <a:pt x="57150" y="308954"/>
                    </a:cubicBezTo>
                    <a:cubicBezTo>
                      <a:pt x="53230" y="305818"/>
                      <a:pt x="46412" y="307741"/>
                      <a:pt x="42862" y="304191"/>
                    </a:cubicBezTo>
                    <a:cubicBezTo>
                      <a:pt x="39312" y="300641"/>
                      <a:pt x="41236" y="293824"/>
                      <a:pt x="38100" y="289904"/>
                    </a:cubicBezTo>
                    <a:cubicBezTo>
                      <a:pt x="34524" y="285434"/>
                      <a:pt x="28575" y="283554"/>
                      <a:pt x="23812" y="280379"/>
                    </a:cubicBezTo>
                    <a:cubicBezTo>
                      <a:pt x="22225" y="275616"/>
                      <a:pt x="19050" y="271111"/>
                      <a:pt x="19050" y="266091"/>
                    </a:cubicBezTo>
                    <a:cubicBezTo>
                      <a:pt x="19050" y="252195"/>
                      <a:pt x="25559" y="243124"/>
                      <a:pt x="33337" y="232754"/>
                    </a:cubicBezTo>
                    <a:cubicBezTo>
                      <a:pt x="34684" y="230958"/>
                      <a:pt x="38894" y="263710"/>
                      <a:pt x="38100" y="2613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Picture 6" descr="http://reformal.ru/files/images/4161604224522.pn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195736" y="908720"/>
                <a:ext cx="576064" cy="57414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971600" y="537321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Segoe Script" pitchFamily="34" charset="0"/>
              </a:rPr>
              <a:t>Груша</a:t>
            </a:r>
          </a:p>
          <a:p>
            <a:pPr algn="ctr"/>
            <a:r>
              <a:rPr lang="ru-RU" sz="1400" dirty="0" smtClean="0"/>
              <a:t>Повесть Н. С. Лескова</a:t>
            </a:r>
          </a:p>
          <a:p>
            <a:pPr algn="ctr"/>
            <a:r>
              <a:rPr lang="ru-RU" sz="1400" dirty="0" smtClean="0"/>
              <a:t>«Очарованный странник»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49988" y="1286643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Segoe Script" pitchFamily="34" charset="0"/>
              </a:rPr>
              <a:t>Ася</a:t>
            </a:r>
          </a:p>
          <a:p>
            <a:pPr algn="ctr"/>
            <a:r>
              <a:rPr lang="ru-RU" sz="1400" dirty="0" smtClean="0"/>
              <a:t>Повесть И. С. Тургенева</a:t>
            </a:r>
          </a:p>
          <a:p>
            <a:pPr algn="ctr"/>
            <a:r>
              <a:rPr lang="ru-RU" sz="1400" dirty="0" smtClean="0"/>
              <a:t>«Ася»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95728" y="4692734"/>
            <a:ext cx="2196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  <a:latin typeface="Segoe Script" pitchFamily="34" charset="0"/>
              </a:rPr>
              <a:t>Ровена</a:t>
            </a:r>
            <a:endParaRPr lang="ru-RU" sz="2000" dirty="0" smtClean="0">
              <a:solidFill>
                <a:srgbClr val="C00000"/>
              </a:solidFill>
              <a:latin typeface="Segoe Script" pitchFamily="34" charset="0"/>
            </a:endParaRPr>
          </a:p>
          <a:p>
            <a:pPr algn="ctr"/>
            <a:r>
              <a:rPr lang="ru-RU" sz="1400" dirty="0" smtClean="0"/>
              <a:t>Роман В. Скотта</a:t>
            </a:r>
          </a:p>
          <a:p>
            <a:pPr algn="ctr"/>
            <a:r>
              <a:rPr lang="ru-RU" sz="1400" dirty="0" smtClean="0"/>
              <a:t>«Айвенго»</a:t>
            </a:r>
          </a:p>
        </p:txBody>
      </p:sp>
      <p:pic>
        <p:nvPicPr>
          <p:cNvPr id="19458" name="Picture 2" descr="D:\Учитель года 2017 (материалы)\Название темы урока\Гру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57" y="1268760"/>
            <a:ext cx="3049955" cy="397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D:\Учитель года 2017 (материалы)\Название темы урока\Ася - коп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16632"/>
            <a:ext cx="2088232" cy="3171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D:\Учитель года 2017 (материалы)\Название темы урока\Ровена Айвенго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19112"/>
            <a:ext cx="2088232" cy="297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4-Верность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9728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05" y="44711"/>
            <a:ext cx="2128266" cy="1152128"/>
            <a:chOff x="807678" y="4941168"/>
            <a:chExt cx="2128266" cy="1152128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807678" y="4941168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Маргарита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4" descr="D:\Учитель года 2017 (материалы)\Интерактивный плакат\Образы маргариты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339752" y="5286381"/>
              <a:ext cx="596192" cy="806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261985" y="1438851"/>
            <a:ext cx="40696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Segoe Print" panose="02000600000000000000" pitchFamily="2" charset="0"/>
              </a:rPr>
              <a:t>За мной, мой </a:t>
            </a:r>
            <a:r>
              <a:rPr lang="ru-RU" sz="24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читатель</a:t>
            </a:r>
            <a:r>
              <a:rPr lang="ru-RU" sz="2400" dirty="0">
                <a:solidFill>
                  <a:srgbClr val="0070C0"/>
                </a:solidFill>
                <a:latin typeface="Segoe Print" panose="02000600000000000000" pitchFamily="2" charset="0"/>
              </a:rPr>
              <a:t>! Кто сказал тебе, что нет на свете настоящей, верной, вечной любви?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Segoe Print" panose="02000600000000000000" pitchFamily="2" charset="0"/>
              </a:rPr>
              <a:t>Пусть отрежут лгуну его гнусный язык</a:t>
            </a:r>
            <a:r>
              <a:rPr lang="ru-RU" sz="24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!</a:t>
            </a:r>
            <a:endParaRPr lang="ru-RU" sz="2400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79" y="1710364"/>
            <a:ext cx="4573637" cy="3324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1985" y="5185572"/>
            <a:ext cx="851330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Segoe Print" panose="02000600000000000000" pitchFamily="2" charset="0"/>
              </a:rPr>
              <a:t>За мной, мой читатель, и только за мной, и </a:t>
            </a:r>
            <a:r>
              <a:rPr lang="ru-RU" sz="24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я покажу </a:t>
            </a:r>
            <a:r>
              <a:rPr lang="ru-RU" sz="2400" dirty="0">
                <a:solidFill>
                  <a:srgbClr val="0070C0"/>
                </a:solidFill>
                <a:latin typeface="Segoe Print" panose="02000600000000000000" pitchFamily="2" charset="0"/>
              </a:rPr>
              <a:t>тебе такую любовь!</a:t>
            </a:r>
          </a:p>
          <a:p>
            <a:pPr algn="r">
              <a:lnSpc>
                <a:spcPct val="150000"/>
              </a:lnSpc>
            </a:pPr>
            <a:r>
              <a:rPr lang="ru-RU" sz="2400" i="1" dirty="0">
                <a:solidFill>
                  <a:srgbClr val="0070C0"/>
                </a:solidFill>
                <a:latin typeface="Segoe Print" panose="02000600000000000000" pitchFamily="2" charset="0"/>
              </a:rPr>
              <a:t>М. </a:t>
            </a:r>
            <a:r>
              <a:rPr lang="ru-RU" sz="2400" i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Булгагов</a:t>
            </a:r>
            <a:endParaRPr lang="ru-RU" sz="2400" i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365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5-Подвиг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227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05" y="44711"/>
            <a:ext cx="2128266" cy="1152128"/>
            <a:chOff x="807678" y="4941168"/>
            <a:chExt cx="2128266" cy="1152128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807678" y="4941168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Маргарита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4" descr="D:\Учитель года 2017 (материалы)\Интерактивный плакат\Образы маргариты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339752" y="5286381"/>
              <a:ext cx="596192" cy="806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291482" y="1542052"/>
            <a:ext cx="50474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Segoe Print" panose="02000600000000000000" pitchFamily="2" charset="0"/>
              </a:rPr>
              <a:t>Р</a:t>
            </a:r>
            <a:r>
              <a:rPr lang="ru-RU" sz="24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ади </a:t>
            </a:r>
            <a:r>
              <a:rPr lang="ru-RU" sz="2400" dirty="0">
                <a:solidFill>
                  <a:srgbClr val="0070C0"/>
                </a:solidFill>
                <a:latin typeface="Segoe Print" panose="02000600000000000000" pitchFamily="2" charset="0"/>
              </a:rPr>
              <a:t>своего Мастера Маргарита отправляется к самому Сатане и соглашается быть королевой на его балу. Ради любви героиня становится ведьмой, связывается с нечистой силой, отбросив все страхи и опасения. 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/>
          <a:stretch/>
        </p:blipFill>
        <p:spPr bwMode="auto">
          <a:xfrm>
            <a:off x="5578300" y="1814052"/>
            <a:ext cx="3204752" cy="452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71332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6-Самопожертвовни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4084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05" y="44711"/>
            <a:ext cx="2128266" cy="1152128"/>
            <a:chOff x="807678" y="4941168"/>
            <a:chExt cx="2128266" cy="1152128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807678" y="4941168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Маргарита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4" descr="D:\Учитель года 2017 (материалы)\Интерактивный плакат\Образы маргариты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339752" y="5286381"/>
              <a:ext cx="596192" cy="806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218189" y="2531327"/>
            <a:ext cx="425057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  <a:latin typeface="Segoe Print" panose="02000600000000000000" pitchFamily="2" charset="0"/>
              </a:rPr>
              <a:t>«… тот, кто любит, должен разделять участь того, кого он любит»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734" y="931987"/>
            <a:ext cx="3702263" cy="5460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90623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7-Преданность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9591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05" y="44711"/>
            <a:ext cx="2128266" cy="1152128"/>
            <a:chOff x="807678" y="4941168"/>
            <a:chExt cx="2128266" cy="1152128"/>
          </a:xfrm>
        </p:grpSpPr>
        <p:sp>
          <p:nvSpPr>
            <p:cNvPr id="3" name="Горизонтальный свиток 2">
              <a:hlinkClick r:id="rId3" action="ppaction://hlinksldjump"/>
            </p:cNvPr>
            <p:cNvSpPr/>
            <p:nvPr/>
          </p:nvSpPr>
          <p:spPr>
            <a:xfrm>
              <a:off x="807678" y="4941168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Маргарита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4" descr="D:\Учитель года 2017 (материалы)\Интерактивный плакат\Образы маргариты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339752" y="5286381"/>
              <a:ext cx="596192" cy="806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675389" y="2321953"/>
            <a:ext cx="8173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Маргарита </a:t>
            </a:r>
            <a:r>
              <a:rPr lang="ru-RU" sz="2400" dirty="0">
                <a:solidFill>
                  <a:srgbClr val="0070C0"/>
                </a:solidFill>
                <a:latin typeface="Segoe Print" panose="02000600000000000000" pitchFamily="2" charset="0"/>
              </a:rPr>
              <a:t>вознаграждена вечной жизнью рядом с любимым человеком: ей вернули Мастера, Мастер обрел желанный покой, а Маргарита осталась с ним. </a:t>
            </a:r>
          </a:p>
        </p:txBody>
      </p:sp>
      <p:pic>
        <p:nvPicPr>
          <p:cNvPr id="8" name="Picture 2" descr="http://stihi.ru/pics/2012/12/08/2428.jpg"/>
          <p:cNvPicPr>
            <a:picLocks noChangeAspect="1" noChangeArrowheads="1"/>
          </p:cNvPicPr>
          <p:nvPr/>
        </p:nvPicPr>
        <p:blipFill>
          <a:blip r:embed="rId5" cstate="screen">
            <a:grayscl/>
          </a:blip>
          <a:srcRect/>
          <a:stretch>
            <a:fillRect/>
          </a:stretch>
        </p:blipFill>
        <p:spPr bwMode="auto">
          <a:xfrm>
            <a:off x="6443983" y="95069"/>
            <a:ext cx="2508287" cy="188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04" y="4869442"/>
            <a:ext cx="2384525" cy="182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38037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-Покой и любовь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1489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05" y="44711"/>
            <a:ext cx="2128266" cy="1152128"/>
            <a:chOff x="807678" y="4941168"/>
            <a:chExt cx="2128266" cy="1152128"/>
          </a:xfrm>
        </p:grpSpPr>
        <p:sp>
          <p:nvSpPr>
            <p:cNvPr id="3" name="Горизонтальный свиток 2">
              <a:hlinkClick r:id="rId3" action="ppaction://hlinksldjump"/>
            </p:cNvPr>
            <p:cNvSpPr/>
            <p:nvPr/>
          </p:nvSpPr>
          <p:spPr>
            <a:xfrm>
              <a:off x="807678" y="4941168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Маргарита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4" descr="D:\Учитель года 2017 (материалы)\Интерактивный плакат\Образы маргариты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339752" y="5286381"/>
              <a:ext cx="596192" cy="806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="" xmlns:p14="http://schemas.microsoft.com/office/powerpoint/2010/main" val="352441484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87598" y="46544"/>
            <a:ext cx="1964122" cy="1150208"/>
            <a:chOff x="807678" y="332656"/>
            <a:chExt cx="1964122" cy="1150208"/>
          </a:xfrm>
        </p:grpSpPr>
        <p:sp>
          <p:nvSpPr>
            <p:cNvPr id="17" name="Горизонтальный свиток 16"/>
            <p:cNvSpPr/>
            <p:nvPr/>
          </p:nvSpPr>
          <p:spPr>
            <a:xfrm>
              <a:off x="807678" y="332656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  <a:t>Образы</a:t>
              </a:r>
              <a:b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  <a:t>литературных</a:t>
              </a:r>
              <a:b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  <a:t>героинь</a:t>
              </a:r>
              <a:endParaRPr lang="ru-RU" sz="1200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grpSp>
          <p:nvGrpSpPr>
            <p:cNvPr id="3" name="Группа 22"/>
            <p:cNvGrpSpPr/>
            <p:nvPr/>
          </p:nvGrpSpPr>
          <p:grpSpPr>
            <a:xfrm>
              <a:off x="2195736" y="908720"/>
              <a:ext cx="576064" cy="574144"/>
              <a:chOff x="2195736" y="908720"/>
              <a:chExt cx="576064" cy="574144"/>
            </a:xfrm>
          </p:grpSpPr>
          <p:sp>
            <p:nvSpPr>
              <p:cNvPr id="19" name="Полилиния 18"/>
              <p:cNvSpPr/>
              <p:nvPr/>
            </p:nvSpPr>
            <p:spPr>
              <a:xfrm>
                <a:off x="2328863" y="1019784"/>
                <a:ext cx="282422" cy="385154"/>
              </a:xfrm>
              <a:custGeom>
                <a:avLst/>
                <a:gdLst>
                  <a:gd name="connsiteX0" fmla="*/ 38100 w 282422"/>
                  <a:gd name="connsiteY0" fmla="*/ 261329 h 385154"/>
                  <a:gd name="connsiteX1" fmla="*/ 28575 w 282422"/>
                  <a:gd name="connsiteY1" fmla="*/ 218466 h 385154"/>
                  <a:gd name="connsiteX2" fmla="*/ 9525 w 282422"/>
                  <a:gd name="connsiteY2" fmla="*/ 189891 h 385154"/>
                  <a:gd name="connsiteX3" fmla="*/ 0 w 282422"/>
                  <a:gd name="connsiteY3" fmla="*/ 161316 h 385154"/>
                  <a:gd name="connsiteX4" fmla="*/ 4762 w 282422"/>
                  <a:gd name="connsiteY4" fmla="*/ 142266 h 385154"/>
                  <a:gd name="connsiteX5" fmla="*/ 19050 w 282422"/>
                  <a:gd name="connsiteY5" fmla="*/ 132741 h 385154"/>
                  <a:gd name="connsiteX6" fmla="*/ 57150 w 282422"/>
                  <a:gd name="connsiteY6" fmla="*/ 123216 h 385154"/>
                  <a:gd name="connsiteX7" fmla="*/ 71437 w 282422"/>
                  <a:gd name="connsiteY7" fmla="*/ 118454 h 385154"/>
                  <a:gd name="connsiteX8" fmla="*/ 85725 w 282422"/>
                  <a:gd name="connsiteY8" fmla="*/ 108929 h 385154"/>
                  <a:gd name="connsiteX9" fmla="*/ 90487 w 282422"/>
                  <a:gd name="connsiteY9" fmla="*/ 94641 h 385154"/>
                  <a:gd name="connsiteX10" fmla="*/ 123825 w 282422"/>
                  <a:gd name="connsiteY10" fmla="*/ 56541 h 385154"/>
                  <a:gd name="connsiteX11" fmla="*/ 161925 w 282422"/>
                  <a:gd name="connsiteY11" fmla="*/ 23204 h 385154"/>
                  <a:gd name="connsiteX12" fmla="*/ 176212 w 282422"/>
                  <a:gd name="connsiteY12" fmla="*/ 13679 h 385154"/>
                  <a:gd name="connsiteX13" fmla="*/ 200025 w 282422"/>
                  <a:gd name="connsiteY13" fmla="*/ 8916 h 385154"/>
                  <a:gd name="connsiteX14" fmla="*/ 242887 w 282422"/>
                  <a:gd name="connsiteY14" fmla="*/ 108929 h 385154"/>
                  <a:gd name="connsiteX15" fmla="*/ 257175 w 282422"/>
                  <a:gd name="connsiteY15" fmla="*/ 151791 h 385154"/>
                  <a:gd name="connsiteX16" fmla="*/ 261937 w 282422"/>
                  <a:gd name="connsiteY16" fmla="*/ 166079 h 385154"/>
                  <a:gd name="connsiteX17" fmla="*/ 266700 w 282422"/>
                  <a:gd name="connsiteY17" fmla="*/ 180366 h 385154"/>
                  <a:gd name="connsiteX18" fmla="*/ 252412 w 282422"/>
                  <a:gd name="connsiteY18" fmla="*/ 308954 h 385154"/>
                  <a:gd name="connsiteX19" fmla="*/ 238125 w 282422"/>
                  <a:gd name="connsiteY19" fmla="*/ 318479 h 385154"/>
                  <a:gd name="connsiteX20" fmla="*/ 223837 w 282422"/>
                  <a:gd name="connsiteY20" fmla="*/ 347054 h 385154"/>
                  <a:gd name="connsiteX21" fmla="*/ 219075 w 282422"/>
                  <a:gd name="connsiteY21" fmla="*/ 361341 h 385154"/>
                  <a:gd name="connsiteX22" fmla="*/ 190500 w 282422"/>
                  <a:gd name="connsiteY22" fmla="*/ 375629 h 385154"/>
                  <a:gd name="connsiteX23" fmla="*/ 176212 w 282422"/>
                  <a:gd name="connsiteY23" fmla="*/ 385154 h 385154"/>
                  <a:gd name="connsiteX24" fmla="*/ 133350 w 282422"/>
                  <a:gd name="connsiteY24" fmla="*/ 380391 h 385154"/>
                  <a:gd name="connsiteX25" fmla="*/ 119062 w 282422"/>
                  <a:gd name="connsiteY25" fmla="*/ 375629 h 385154"/>
                  <a:gd name="connsiteX26" fmla="*/ 95250 w 282422"/>
                  <a:gd name="connsiteY26" fmla="*/ 347054 h 385154"/>
                  <a:gd name="connsiteX27" fmla="*/ 66675 w 282422"/>
                  <a:gd name="connsiteY27" fmla="*/ 323241 h 385154"/>
                  <a:gd name="connsiteX28" fmla="*/ 57150 w 282422"/>
                  <a:gd name="connsiteY28" fmla="*/ 308954 h 385154"/>
                  <a:gd name="connsiteX29" fmla="*/ 42862 w 282422"/>
                  <a:gd name="connsiteY29" fmla="*/ 304191 h 385154"/>
                  <a:gd name="connsiteX30" fmla="*/ 38100 w 282422"/>
                  <a:gd name="connsiteY30" fmla="*/ 289904 h 385154"/>
                  <a:gd name="connsiteX31" fmla="*/ 23812 w 282422"/>
                  <a:gd name="connsiteY31" fmla="*/ 280379 h 385154"/>
                  <a:gd name="connsiteX32" fmla="*/ 19050 w 282422"/>
                  <a:gd name="connsiteY32" fmla="*/ 266091 h 385154"/>
                  <a:gd name="connsiteX33" fmla="*/ 33337 w 282422"/>
                  <a:gd name="connsiteY33" fmla="*/ 232754 h 385154"/>
                  <a:gd name="connsiteX34" fmla="*/ 38100 w 282422"/>
                  <a:gd name="connsiteY34" fmla="*/ 261329 h 38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82422" h="385154">
                    <a:moveTo>
                      <a:pt x="38100" y="261329"/>
                    </a:moveTo>
                    <a:cubicBezTo>
                      <a:pt x="37306" y="258948"/>
                      <a:pt x="34156" y="228513"/>
                      <a:pt x="28575" y="218466"/>
                    </a:cubicBezTo>
                    <a:cubicBezTo>
                      <a:pt x="23016" y="208459"/>
                      <a:pt x="13145" y="200751"/>
                      <a:pt x="9525" y="189891"/>
                    </a:cubicBezTo>
                    <a:lnTo>
                      <a:pt x="0" y="161316"/>
                    </a:lnTo>
                    <a:cubicBezTo>
                      <a:pt x="1587" y="154966"/>
                      <a:pt x="1131" y="147712"/>
                      <a:pt x="4762" y="142266"/>
                    </a:cubicBezTo>
                    <a:cubicBezTo>
                      <a:pt x="7937" y="137503"/>
                      <a:pt x="13930" y="135301"/>
                      <a:pt x="19050" y="132741"/>
                    </a:cubicBezTo>
                    <a:cubicBezTo>
                      <a:pt x="29934" y="127299"/>
                      <a:pt x="46286" y="125932"/>
                      <a:pt x="57150" y="123216"/>
                    </a:cubicBezTo>
                    <a:cubicBezTo>
                      <a:pt x="62020" y="121998"/>
                      <a:pt x="66675" y="120041"/>
                      <a:pt x="71437" y="118454"/>
                    </a:cubicBezTo>
                    <a:cubicBezTo>
                      <a:pt x="76200" y="115279"/>
                      <a:pt x="82149" y="113399"/>
                      <a:pt x="85725" y="108929"/>
                    </a:cubicBezTo>
                    <a:cubicBezTo>
                      <a:pt x="88861" y="105009"/>
                      <a:pt x="88049" y="99029"/>
                      <a:pt x="90487" y="94641"/>
                    </a:cubicBezTo>
                    <a:cubicBezTo>
                      <a:pt x="106828" y="65226"/>
                      <a:pt x="102954" y="70455"/>
                      <a:pt x="123825" y="56541"/>
                    </a:cubicBezTo>
                    <a:cubicBezTo>
                      <a:pt x="139700" y="32729"/>
                      <a:pt x="128587" y="45429"/>
                      <a:pt x="161925" y="23204"/>
                    </a:cubicBezTo>
                    <a:cubicBezTo>
                      <a:pt x="166687" y="20029"/>
                      <a:pt x="170599" y="14802"/>
                      <a:pt x="176212" y="13679"/>
                    </a:cubicBezTo>
                    <a:lnTo>
                      <a:pt x="200025" y="8916"/>
                    </a:lnTo>
                    <a:cubicBezTo>
                      <a:pt x="272555" y="17983"/>
                      <a:pt x="230319" y="0"/>
                      <a:pt x="242887" y="108929"/>
                    </a:cubicBezTo>
                    <a:cubicBezTo>
                      <a:pt x="242888" y="108939"/>
                      <a:pt x="254792" y="144642"/>
                      <a:pt x="257175" y="151791"/>
                    </a:cubicBezTo>
                    <a:lnTo>
                      <a:pt x="261937" y="166079"/>
                    </a:lnTo>
                    <a:lnTo>
                      <a:pt x="266700" y="180366"/>
                    </a:lnTo>
                    <a:cubicBezTo>
                      <a:pt x="266142" y="193754"/>
                      <a:pt x="282422" y="278943"/>
                      <a:pt x="252412" y="308954"/>
                    </a:cubicBezTo>
                    <a:cubicBezTo>
                      <a:pt x="248365" y="313001"/>
                      <a:pt x="242887" y="315304"/>
                      <a:pt x="238125" y="318479"/>
                    </a:cubicBezTo>
                    <a:cubicBezTo>
                      <a:pt x="226151" y="354396"/>
                      <a:pt x="242305" y="310118"/>
                      <a:pt x="223837" y="347054"/>
                    </a:cubicBezTo>
                    <a:cubicBezTo>
                      <a:pt x="221592" y="351544"/>
                      <a:pt x="222211" y="357421"/>
                      <a:pt x="219075" y="361341"/>
                    </a:cubicBezTo>
                    <a:cubicBezTo>
                      <a:pt x="209977" y="372713"/>
                      <a:pt x="202002" y="369878"/>
                      <a:pt x="190500" y="375629"/>
                    </a:cubicBezTo>
                    <a:cubicBezTo>
                      <a:pt x="185380" y="378189"/>
                      <a:pt x="180975" y="381979"/>
                      <a:pt x="176212" y="385154"/>
                    </a:cubicBezTo>
                    <a:cubicBezTo>
                      <a:pt x="161925" y="383566"/>
                      <a:pt x="147530" y="382754"/>
                      <a:pt x="133350" y="380391"/>
                    </a:cubicBezTo>
                    <a:cubicBezTo>
                      <a:pt x="128398" y="379566"/>
                      <a:pt x="123239" y="378414"/>
                      <a:pt x="119062" y="375629"/>
                    </a:cubicBezTo>
                    <a:cubicBezTo>
                      <a:pt x="103412" y="365196"/>
                      <a:pt x="106230" y="360229"/>
                      <a:pt x="95250" y="347054"/>
                    </a:cubicBezTo>
                    <a:cubicBezTo>
                      <a:pt x="83790" y="333303"/>
                      <a:pt x="80723" y="332607"/>
                      <a:pt x="66675" y="323241"/>
                    </a:cubicBezTo>
                    <a:cubicBezTo>
                      <a:pt x="63500" y="318479"/>
                      <a:pt x="61619" y="312530"/>
                      <a:pt x="57150" y="308954"/>
                    </a:cubicBezTo>
                    <a:cubicBezTo>
                      <a:pt x="53230" y="305818"/>
                      <a:pt x="46412" y="307741"/>
                      <a:pt x="42862" y="304191"/>
                    </a:cubicBezTo>
                    <a:cubicBezTo>
                      <a:pt x="39312" y="300641"/>
                      <a:pt x="41236" y="293824"/>
                      <a:pt x="38100" y="289904"/>
                    </a:cubicBezTo>
                    <a:cubicBezTo>
                      <a:pt x="34524" y="285434"/>
                      <a:pt x="28575" y="283554"/>
                      <a:pt x="23812" y="280379"/>
                    </a:cubicBezTo>
                    <a:cubicBezTo>
                      <a:pt x="22225" y="275616"/>
                      <a:pt x="19050" y="271111"/>
                      <a:pt x="19050" y="266091"/>
                    </a:cubicBezTo>
                    <a:cubicBezTo>
                      <a:pt x="19050" y="252195"/>
                      <a:pt x="25559" y="243124"/>
                      <a:pt x="33337" y="232754"/>
                    </a:cubicBezTo>
                    <a:cubicBezTo>
                      <a:pt x="34684" y="230958"/>
                      <a:pt x="38894" y="263710"/>
                      <a:pt x="38100" y="2613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Picture 6" descr="http://reformal.ru/files/images/4161604224522.pn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195736" y="908720"/>
                <a:ext cx="576064" cy="57414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783353" y="472514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Segoe Script" pitchFamily="34" charset="0"/>
              </a:rPr>
              <a:t>Иоланта</a:t>
            </a:r>
          </a:p>
          <a:p>
            <a:pPr algn="ctr"/>
            <a:r>
              <a:rPr lang="ru-RU" sz="1400" dirty="0" smtClean="0"/>
              <a:t>Драма Г.  Герца</a:t>
            </a:r>
          </a:p>
          <a:p>
            <a:pPr algn="ctr"/>
            <a:r>
              <a:rPr lang="ru-RU" sz="1400" dirty="0" smtClean="0"/>
              <a:t>«Дочь короля Рене»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53955" y="263691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Segoe Script" pitchFamily="34" charset="0"/>
              </a:rPr>
              <a:t>Татьяна Ларина</a:t>
            </a:r>
          </a:p>
          <a:p>
            <a:pPr algn="ctr"/>
            <a:r>
              <a:rPr lang="ru-RU" sz="1400" dirty="0" smtClean="0"/>
              <a:t>Роман А. С. Пушкина</a:t>
            </a:r>
          </a:p>
          <a:p>
            <a:pPr algn="ctr"/>
            <a:r>
              <a:rPr lang="ru-RU" sz="1400" dirty="0" smtClean="0"/>
              <a:t>«Евгений Онегин»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7971" y="594928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Segoe Script" pitchFamily="34" charset="0"/>
              </a:rPr>
              <a:t>Анна Каренина</a:t>
            </a:r>
          </a:p>
          <a:p>
            <a:pPr algn="ctr"/>
            <a:r>
              <a:rPr lang="ru-RU" sz="1400" dirty="0" smtClean="0"/>
              <a:t>Роман Л. Н. Толстого</a:t>
            </a:r>
          </a:p>
          <a:p>
            <a:pPr algn="ctr"/>
            <a:r>
              <a:rPr lang="ru-RU" sz="1400" dirty="0" smtClean="0"/>
              <a:t>«Анна Каренина»</a:t>
            </a:r>
          </a:p>
        </p:txBody>
      </p:sp>
      <p:pic>
        <p:nvPicPr>
          <p:cNvPr id="20482" name="Picture 2" descr="D:\Учитель года 2017 (материалы)\Название темы урока\Иоланта - слепая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772816"/>
            <a:ext cx="3583947" cy="268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 descr="D:\Учитель года 2017 (материалы)\Название темы урока\Татьяна из Онегин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0648"/>
            <a:ext cx="3772222" cy="226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D:\Учитель года 2017 (материалы)\Название темы урока\Анна Каренина1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3935" y="3645024"/>
            <a:ext cx="3168352" cy="224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Облако 24"/>
          <p:cNvSpPr/>
          <p:nvPr/>
        </p:nvSpPr>
        <p:spPr>
          <a:xfrm>
            <a:off x="7129462" y="5400676"/>
            <a:ext cx="904876" cy="495300"/>
          </a:xfrm>
          <a:prstGeom prst="cloud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4000" cy="683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/>
          <p:cNvGrpSpPr/>
          <p:nvPr/>
        </p:nvGrpSpPr>
        <p:grpSpPr>
          <a:xfrm>
            <a:off x="85005" y="44711"/>
            <a:ext cx="2128266" cy="1152128"/>
            <a:chOff x="807678" y="4941168"/>
            <a:chExt cx="2128266" cy="1152128"/>
          </a:xfrm>
        </p:grpSpPr>
        <p:sp>
          <p:nvSpPr>
            <p:cNvPr id="3" name="Горизонтальный свиток 2">
              <a:hlinkClick r:id="rId4" action="ppaction://hlinksldjump"/>
            </p:cNvPr>
            <p:cNvSpPr/>
            <p:nvPr/>
          </p:nvSpPr>
          <p:spPr>
            <a:xfrm>
              <a:off x="807678" y="4941168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Маргарита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4" descr="D:\Учитель года 2017 (материалы)\Интерактивный плакат\Образы маргариты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339752" y="5286381"/>
              <a:ext cx="596192" cy="806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690137" y="2256768"/>
            <a:ext cx="8173643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Segoe Print" panose="02000600000000000000" pitchFamily="2" charset="0"/>
              </a:rPr>
              <a:t>Маргарита, верная во всем и всегда следующая за своим возлюбленным, от начала до конца разделила с героем его судьбу. Именно этот образ стал воплощением истинной преданности, любви, женственности, вдохновения в русской литературе 20 века.</a:t>
            </a:r>
          </a:p>
        </p:txBody>
      </p:sp>
    </p:spTree>
    <p:extLst>
      <p:ext uri="{BB962C8B-B14F-4D97-AF65-F5344CB8AC3E}">
        <p14:creationId xmlns="" xmlns:p14="http://schemas.microsoft.com/office/powerpoint/2010/main" val="2200320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4000" cy="683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/>
          <p:cNvGrpSpPr/>
          <p:nvPr/>
        </p:nvGrpSpPr>
        <p:grpSpPr>
          <a:xfrm>
            <a:off x="85005" y="44711"/>
            <a:ext cx="2128266" cy="1152128"/>
            <a:chOff x="807678" y="4941168"/>
            <a:chExt cx="2128266" cy="1152128"/>
          </a:xfrm>
        </p:grpSpPr>
        <p:sp>
          <p:nvSpPr>
            <p:cNvPr id="3" name="Горизонтальный свиток 2">
              <a:hlinkClick r:id="rId5" action="ppaction://hlinksldjump"/>
            </p:cNvPr>
            <p:cNvSpPr/>
            <p:nvPr/>
          </p:nvSpPr>
          <p:spPr>
            <a:xfrm>
              <a:off x="807678" y="4941168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Маргарита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4" descr="D:\Учитель года 2017 (материалы)\Интерактивный плакат\Образы маргариты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339752" y="5286381"/>
              <a:ext cx="596192" cy="806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690137" y="2256768"/>
            <a:ext cx="8173643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Segoe Print" panose="02000600000000000000" pitchFamily="2" charset="0"/>
              </a:rPr>
              <a:t>Маргарита, верная во всем и всегда следующая за своим возлюбленным, от начала до конца разделила с героем его судьбу. Именно этот образ стал воплощением истинной преданности, любви, женственности, вдохновения в русской литературе 20 века.</a:t>
            </a:r>
          </a:p>
        </p:txBody>
      </p:sp>
      <p:pic>
        <p:nvPicPr>
          <p:cNvPr id="8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72820" y="6253909"/>
            <a:ext cx="604091" cy="604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8716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005" y="44711"/>
            <a:ext cx="2128266" cy="1152128"/>
            <a:chOff x="807678" y="4941168"/>
            <a:chExt cx="2128266" cy="1152128"/>
          </a:xfrm>
        </p:grpSpPr>
        <p:sp>
          <p:nvSpPr>
            <p:cNvPr id="3" name="Горизонтальный свиток 2">
              <a:hlinkClick r:id="rId3" action="ppaction://hlinksldjump"/>
            </p:cNvPr>
            <p:cNvSpPr/>
            <p:nvPr/>
          </p:nvSpPr>
          <p:spPr>
            <a:xfrm>
              <a:off x="807678" y="4941168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Маргарита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4" descr="D:\Учитель года 2017 (материалы)\Интерактивный плакат\Образы маргариты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339752" y="5286381"/>
              <a:ext cx="596192" cy="806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25" y="183550"/>
            <a:ext cx="3829376" cy="323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7905" y="1398036"/>
            <a:ext cx="8173643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Segoe Print" panose="02000600000000000000" pitchFamily="2" charset="0"/>
              </a:rPr>
              <a:t>В доме-музее Булгакова находятся два ящика. Первый – почтовый ящик писем Любви. На нем написано: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Segoe Print" panose="02000600000000000000" pitchFamily="2" charset="0"/>
              </a:rPr>
              <a:t>«С восьмидесятых годов существует традиция оставлять на 302-бис послания с пожеланиями любви и вдохновения. Это место стало мистическим для многих. Кто-то нашел свою половинку, кто-то помирился с любимым человеком, кто-то добился признания своих талантов».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70C0"/>
                </a:solidFill>
                <a:latin typeface="Segoe Print" panose="02000600000000000000" pitchFamily="2" charset="0"/>
              </a:rPr>
              <a:t>Второй – ящик писем Мастеру. На нем ничего не написано, но, думаю, имеется ввиду не только герой романа, но и сам Булгаков, признанный гений, Мастер.</a:t>
            </a:r>
          </a:p>
        </p:txBody>
      </p:sp>
    </p:spTree>
    <p:extLst>
      <p:ext uri="{BB962C8B-B14F-4D97-AF65-F5344CB8AC3E}">
        <p14:creationId xmlns="" xmlns:p14="http://schemas.microsoft.com/office/powerpoint/2010/main" val="38855374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8-Прощание с прошлой жизнью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9115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2497" y="58992"/>
            <a:ext cx="2056036" cy="1152128"/>
            <a:chOff x="6424302" y="4869160"/>
            <a:chExt cx="2056036" cy="1152128"/>
          </a:xfrm>
        </p:grpSpPr>
        <p:sp>
          <p:nvSpPr>
            <p:cNvPr id="3" name="Горизонтальный свиток 2">
              <a:hlinkClick r:id="rId2" action="ppaction://hlinksldjump"/>
            </p:cNvPr>
            <p:cNvSpPr/>
            <p:nvPr/>
          </p:nvSpPr>
          <p:spPr>
            <a:xfrm>
              <a:off x="6424302" y="4869160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Кадры </a:t>
              </a:r>
              <a:b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из фильма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4" name="Picture 4" descr="D:\Учитель года 2017 (материалы)\Интерактивный плакат\Камера - копия.png"/>
            <p:cNvPicPr>
              <a:picLocks noChangeAspect="1" noChangeArrowheads="1"/>
            </p:cNvPicPr>
            <p:nvPr/>
          </p:nvPicPr>
          <p:blipFill>
            <a:blip r:embed="rId3" cstate="screen"/>
            <a:stretch>
              <a:fillRect/>
            </a:stretch>
          </p:blipFill>
          <p:spPr bwMode="auto">
            <a:xfrm>
              <a:off x="7524328" y="5501718"/>
              <a:ext cx="956010" cy="51957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="" xmlns:p14="http://schemas.microsoft.com/office/powerpoint/2010/main" val="3743938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87598" y="46544"/>
            <a:ext cx="1964122" cy="1150208"/>
            <a:chOff x="807678" y="332656"/>
            <a:chExt cx="1964122" cy="1150208"/>
          </a:xfrm>
        </p:grpSpPr>
        <p:sp>
          <p:nvSpPr>
            <p:cNvPr id="17" name="Горизонтальный свиток 16"/>
            <p:cNvSpPr/>
            <p:nvPr/>
          </p:nvSpPr>
          <p:spPr>
            <a:xfrm>
              <a:off x="807678" y="332656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  <a:t>Образы</a:t>
              </a:r>
              <a:b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  <a:t>литературных</a:t>
              </a:r>
              <a:b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  <a:t>героинь</a:t>
              </a:r>
              <a:endParaRPr lang="ru-RU" sz="1200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grpSp>
          <p:nvGrpSpPr>
            <p:cNvPr id="3" name="Группа 22"/>
            <p:cNvGrpSpPr/>
            <p:nvPr/>
          </p:nvGrpSpPr>
          <p:grpSpPr>
            <a:xfrm>
              <a:off x="2195736" y="908720"/>
              <a:ext cx="576064" cy="574144"/>
              <a:chOff x="2195736" y="908720"/>
              <a:chExt cx="576064" cy="574144"/>
            </a:xfrm>
          </p:grpSpPr>
          <p:sp>
            <p:nvSpPr>
              <p:cNvPr id="19" name="Полилиния 18"/>
              <p:cNvSpPr/>
              <p:nvPr/>
            </p:nvSpPr>
            <p:spPr>
              <a:xfrm>
                <a:off x="2328863" y="1019784"/>
                <a:ext cx="282422" cy="385154"/>
              </a:xfrm>
              <a:custGeom>
                <a:avLst/>
                <a:gdLst>
                  <a:gd name="connsiteX0" fmla="*/ 38100 w 282422"/>
                  <a:gd name="connsiteY0" fmla="*/ 261329 h 385154"/>
                  <a:gd name="connsiteX1" fmla="*/ 28575 w 282422"/>
                  <a:gd name="connsiteY1" fmla="*/ 218466 h 385154"/>
                  <a:gd name="connsiteX2" fmla="*/ 9525 w 282422"/>
                  <a:gd name="connsiteY2" fmla="*/ 189891 h 385154"/>
                  <a:gd name="connsiteX3" fmla="*/ 0 w 282422"/>
                  <a:gd name="connsiteY3" fmla="*/ 161316 h 385154"/>
                  <a:gd name="connsiteX4" fmla="*/ 4762 w 282422"/>
                  <a:gd name="connsiteY4" fmla="*/ 142266 h 385154"/>
                  <a:gd name="connsiteX5" fmla="*/ 19050 w 282422"/>
                  <a:gd name="connsiteY5" fmla="*/ 132741 h 385154"/>
                  <a:gd name="connsiteX6" fmla="*/ 57150 w 282422"/>
                  <a:gd name="connsiteY6" fmla="*/ 123216 h 385154"/>
                  <a:gd name="connsiteX7" fmla="*/ 71437 w 282422"/>
                  <a:gd name="connsiteY7" fmla="*/ 118454 h 385154"/>
                  <a:gd name="connsiteX8" fmla="*/ 85725 w 282422"/>
                  <a:gd name="connsiteY8" fmla="*/ 108929 h 385154"/>
                  <a:gd name="connsiteX9" fmla="*/ 90487 w 282422"/>
                  <a:gd name="connsiteY9" fmla="*/ 94641 h 385154"/>
                  <a:gd name="connsiteX10" fmla="*/ 123825 w 282422"/>
                  <a:gd name="connsiteY10" fmla="*/ 56541 h 385154"/>
                  <a:gd name="connsiteX11" fmla="*/ 161925 w 282422"/>
                  <a:gd name="connsiteY11" fmla="*/ 23204 h 385154"/>
                  <a:gd name="connsiteX12" fmla="*/ 176212 w 282422"/>
                  <a:gd name="connsiteY12" fmla="*/ 13679 h 385154"/>
                  <a:gd name="connsiteX13" fmla="*/ 200025 w 282422"/>
                  <a:gd name="connsiteY13" fmla="*/ 8916 h 385154"/>
                  <a:gd name="connsiteX14" fmla="*/ 242887 w 282422"/>
                  <a:gd name="connsiteY14" fmla="*/ 108929 h 385154"/>
                  <a:gd name="connsiteX15" fmla="*/ 257175 w 282422"/>
                  <a:gd name="connsiteY15" fmla="*/ 151791 h 385154"/>
                  <a:gd name="connsiteX16" fmla="*/ 261937 w 282422"/>
                  <a:gd name="connsiteY16" fmla="*/ 166079 h 385154"/>
                  <a:gd name="connsiteX17" fmla="*/ 266700 w 282422"/>
                  <a:gd name="connsiteY17" fmla="*/ 180366 h 385154"/>
                  <a:gd name="connsiteX18" fmla="*/ 252412 w 282422"/>
                  <a:gd name="connsiteY18" fmla="*/ 308954 h 385154"/>
                  <a:gd name="connsiteX19" fmla="*/ 238125 w 282422"/>
                  <a:gd name="connsiteY19" fmla="*/ 318479 h 385154"/>
                  <a:gd name="connsiteX20" fmla="*/ 223837 w 282422"/>
                  <a:gd name="connsiteY20" fmla="*/ 347054 h 385154"/>
                  <a:gd name="connsiteX21" fmla="*/ 219075 w 282422"/>
                  <a:gd name="connsiteY21" fmla="*/ 361341 h 385154"/>
                  <a:gd name="connsiteX22" fmla="*/ 190500 w 282422"/>
                  <a:gd name="connsiteY22" fmla="*/ 375629 h 385154"/>
                  <a:gd name="connsiteX23" fmla="*/ 176212 w 282422"/>
                  <a:gd name="connsiteY23" fmla="*/ 385154 h 385154"/>
                  <a:gd name="connsiteX24" fmla="*/ 133350 w 282422"/>
                  <a:gd name="connsiteY24" fmla="*/ 380391 h 385154"/>
                  <a:gd name="connsiteX25" fmla="*/ 119062 w 282422"/>
                  <a:gd name="connsiteY25" fmla="*/ 375629 h 385154"/>
                  <a:gd name="connsiteX26" fmla="*/ 95250 w 282422"/>
                  <a:gd name="connsiteY26" fmla="*/ 347054 h 385154"/>
                  <a:gd name="connsiteX27" fmla="*/ 66675 w 282422"/>
                  <a:gd name="connsiteY27" fmla="*/ 323241 h 385154"/>
                  <a:gd name="connsiteX28" fmla="*/ 57150 w 282422"/>
                  <a:gd name="connsiteY28" fmla="*/ 308954 h 385154"/>
                  <a:gd name="connsiteX29" fmla="*/ 42862 w 282422"/>
                  <a:gd name="connsiteY29" fmla="*/ 304191 h 385154"/>
                  <a:gd name="connsiteX30" fmla="*/ 38100 w 282422"/>
                  <a:gd name="connsiteY30" fmla="*/ 289904 h 385154"/>
                  <a:gd name="connsiteX31" fmla="*/ 23812 w 282422"/>
                  <a:gd name="connsiteY31" fmla="*/ 280379 h 385154"/>
                  <a:gd name="connsiteX32" fmla="*/ 19050 w 282422"/>
                  <a:gd name="connsiteY32" fmla="*/ 266091 h 385154"/>
                  <a:gd name="connsiteX33" fmla="*/ 33337 w 282422"/>
                  <a:gd name="connsiteY33" fmla="*/ 232754 h 385154"/>
                  <a:gd name="connsiteX34" fmla="*/ 38100 w 282422"/>
                  <a:gd name="connsiteY34" fmla="*/ 261329 h 38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82422" h="385154">
                    <a:moveTo>
                      <a:pt x="38100" y="261329"/>
                    </a:moveTo>
                    <a:cubicBezTo>
                      <a:pt x="37306" y="258948"/>
                      <a:pt x="34156" y="228513"/>
                      <a:pt x="28575" y="218466"/>
                    </a:cubicBezTo>
                    <a:cubicBezTo>
                      <a:pt x="23016" y="208459"/>
                      <a:pt x="13145" y="200751"/>
                      <a:pt x="9525" y="189891"/>
                    </a:cubicBezTo>
                    <a:lnTo>
                      <a:pt x="0" y="161316"/>
                    </a:lnTo>
                    <a:cubicBezTo>
                      <a:pt x="1587" y="154966"/>
                      <a:pt x="1131" y="147712"/>
                      <a:pt x="4762" y="142266"/>
                    </a:cubicBezTo>
                    <a:cubicBezTo>
                      <a:pt x="7937" y="137503"/>
                      <a:pt x="13930" y="135301"/>
                      <a:pt x="19050" y="132741"/>
                    </a:cubicBezTo>
                    <a:cubicBezTo>
                      <a:pt x="29934" y="127299"/>
                      <a:pt x="46286" y="125932"/>
                      <a:pt x="57150" y="123216"/>
                    </a:cubicBezTo>
                    <a:cubicBezTo>
                      <a:pt x="62020" y="121998"/>
                      <a:pt x="66675" y="120041"/>
                      <a:pt x="71437" y="118454"/>
                    </a:cubicBezTo>
                    <a:cubicBezTo>
                      <a:pt x="76200" y="115279"/>
                      <a:pt x="82149" y="113399"/>
                      <a:pt x="85725" y="108929"/>
                    </a:cubicBezTo>
                    <a:cubicBezTo>
                      <a:pt x="88861" y="105009"/>
                      <a:pt x="88049" y="99029"/>
                      <a:pt x="90487" y="94641"/>
                    </a:cubicBezTo>
                    <a:cubicBezTo>
                      <a:pt x="106828" y="65226"/>
                      <a:pt x="102954" y="70455"/>
                      <a:pt x="123825" y="56541"/>
                    </a:cubicBezTo>
                    <a:cubicBezTo>
                      <a:pt x="139700" y="32729"/>
                      <a:pt x="128587" y="45429"/>
                      <a:pt x="161925" y="23204"/>
                    </a:cubicBezTo>
                    <a:cubicBezTo>
                      <a:pt x="166687" y="20029"/>
                      <a:pt x="170599" y="14802"/>
                      <a:pt x="176212" y="13679"/>
                    </a:cubicBezTo>
                    <a:lnTo>
                      <a:pt x="200025" y="8916"/>
                    </a:lnTo>
                    <a:cubicBezTo>
                      <a:pt x="272555" y="17983"/>
                      <a:pt x="230319" y="0"/>
                      <a:pt x="242887" y="108929"/>
                    </a:cubicBezTo>
                    <a:cubicBezTo>
                      <a:pt x="242888" y="108939"/>
                      <a:pt x="254792" y="144642"/>
                      <a:pt x="257175" y="151791"/>
                    </a:cubicBezTo>
                    <a:lnTo>
                      <a:pt x="261937" y="166079"/>
                    </a:lnTo>
                    <a:lnTo>
                      <a:pt x="266700" y="180366"/>
                    </a:lnTo>
                    <a:cubicBezTo>
                      <a:pt x="266142" y="193754"/>
                      <a:pt x="282422" y="278943"/>
                      <a:pt x="252412" y="308954"/>
                    </a:cubicBezTo>
                    <a:cubicBezTo>
                      <a:pt x="248365" y="313001"/>
                      <a:pt x="242887" y="315304"/>
                      <a:pt x="238125" y="318479"/>
                    </a:cubicBezTo>
                    <a:cubicBezTo>
                      <a:pt x="226151" y="354396"/>
                      <a:pt x="242305" y="310118"/>
                      <a:pt x="223837" y="347054"/>
                    </a:cubicBezTo>
                    <a:cubicBezTo>
                      <a:pt x="221592" y="351544"/>
                      <a:pt x="222211" y="357421"/>
                      <a:pt x="219075" y="361341"/>
                    </a:cubicBezTo>
                    <a:cubicBezTo>
                      <a:pt x="209977" y="372713"/>
                      <a:pt x="202002" y="369878"/>
                      <a:pt x="190500" y="375629"/>
                    </a:cubicBezTo>
                    <a:cubicBezTo>
                      <a:pt x="185380" y="378189"/>
                      <a:pt x="180975" y="381979"/>
                      <a:pt x="176212" y="385154"/>
                    </a:cubicBezTo>
                    <a:cubicBezTo>
                      <a:pt x="161925" y="383566"/>
                      <a:pt x="147530" y="382754"/>
                      <a:pt x="133350" y="380391"/>
                    </a:cubicBezTo>
                    <a:cubicBezTo>
                      <a:pt x="128398" y="379566"/>
                      <a:pt x="123239" y="378414"/>
                      <a:pt x="119062" y="375629"/>
                    </a:cubicBezTo>
                    <a:cubicBezTo>
                      <a:pt x="103412" y="365196"/>
                      <a:pt x="106230" y="360229"/>
                      <a:pt x="95250" y="347054"/>
                    </a:cubicBezTo>
                    <a:cubicBezTo>
                      <a:pt x="83790" y="333303"/>
                      <a:pt x="80723" y="332607"/>
                      <a:pt x="66675" y="323241"/>
                    </a:cubicBezTo>
                    <a:cubicBezTo>
                      <a:pt x="63500" y="318479"/>
                      <a:pt x="61619" y="312530"/>
                      <a:pt x="57150" y="308954"/>
                    </a:cubicBezTo>
                    <a:cubicBezTo>
                      <a:pt x="53230" y="305818"/>
                      <a:pt x="46412" y="307741"/>
                      <a:pt x="42862" y="304191"/>
                    </a:cubicBezTo>
                    <a:cubicBezTo>
                      <a:pt x="39312" y="300641"/>
                      <a:pt x="41236" y="293824"/>
                      <a:pt x="38100" y="289904"/>
                    </a:cubicBezTo>
                    <a:cubicBezTo>
                      <a:pt x="34524" y="285434"/>
                      <a:pt x="28575" y="283554"/>
                      <a:pt x="23812" y="280379"/>
                    </a:cubicBezTo>
                    <a:cubicBezTo>
                      <a:pt x="22225" y="275616"/>
                      <a:pt x="19050" y="271111"/>
                      <a:pt x="19050" y="266091"/>
                    </a:cubicBezTo>
                    <a:cubicBezTo>
                      <a:pt x="19050" y="252195"/>
                      <a:pt x="25559" y="243124"/>
                      <a:pt x="33337" y="232754"/>
                    </a:cubicBezTo>
                    <a:cubicBezTo>
                      <a:pt x="34684" y="230958"/>
                      <a:pt x="38894" y="263710"/>
                      <a:pt x="38100" y="2613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Picture 6" descr="http://reformal.ru/files/images/4161604224522.pn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195736" y="908720"/>
                <a:ext cx="576064" cy="57414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951839" y="478894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Segoe Script" pitchFamily="34" charset="0"/>
              </a:rPr>
              <a:t>Виола</a:t>
            </a:r>
          </a:p>
          <a:p>
            <a:pPr algn="ctr"/>
            <a:r>
              <a:rPr lang="ru-RU" sz="1400" dirty="0" smtClean="0"/>
              <a:t>Комедия У. Шекспира</a:t>
            </a:r>
          </a:p>
          <a:p>
            <a:pPr algn="ctr"/>
            <a:r>
              <a:rPr lang="ru-RU" sz="1400" dirty="0" smtClean="0"/>
              <a:t>«Двенадцатая ночь»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15809" y="1251603"/>
            <a:ext cx="2190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Segoe Script" pitchFamily="34" charset="0"/>
              </a:rPr>
              <a:t>Лиза</a:t>
            </a:r>
          </a:p>
          <a:p>
            <a:pPr algn="ctr"/>
            <a:r>
              <a:rPr lang="ru-RU" sz="1400" dirty="0" smtClean="0"/>
              <a:t>Повесть Н. М. Карамзина</a:t>
            </a:r>
          </a:p>
          <a:p>
            <a:pPr algn="ctr"/>
            <a:r>
              <a:rPr lang="ru-RU" sz="1400" dirty="0" smtClean="0"/>
              <a:t>«Бедная Лиза»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8265" y="4631353"/>
            <a:ext cx="2266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Segoe Script" pitchFamily="34" charset="0"/>
              </a:rPr>
              <a:t>Юлия</a:t>
            </a:r>
          </a:p>
          <a:p>
            <a:pPr algn="ctr"/>
            <a:r>
              <a:rPr lang="ru-RU" sz="1400" dirty="0" smtClean="0"/>
              <a:t>Роман Ж.-Ж. Руссо</a:t>
            </a:r>
          </a:p>
          <a:p>
            <a:pPr algn="ctr"/>
            <a:r>
              <a:rPr lang="ru-RU" sz="1400" dirty="0" smtClean="0"/>
              <a:t>«Юлия, или Новая </a:t>
            </a:r>
            <a:r>
              <a:rPr lang="ru-RU" sz="1400" dirty="0" err="1" smtClean="0"/>
              <a:t>Элоиза</a:t>
            </a:r>
            <a:r>
              <a:rPr lang="ru-RU" sz="1400" dirty="0" smtClean="0"/>
              <a:t>»</a:t>
            </a:r>
          </a:p>
        </p:txBody>
      </p:sp>
      <p:pic>
        <p:nvPicPr>
          <p:cNvPr id="21506" name="Picture 2" descr="D:\Учитель года 2017 (материалы)\Название темы урока\Виола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731" y="1871317"/>
            <a:ext cx="3424496" cy="282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 descr="D:\Учитель года 2017 (материалы)\Название темы урока\Бедная Лиза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353" y="168349"/>
            <a:ext cx="2363963" cy="299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D:\Учитель года 2017 (материалы)\Название темы урока\Юлия - Новая Элоиза2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4922" y="3455496"/>
            <a:ext cx="2372824" cy="3182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87598" y="46544"/>
            <a:ext cx="1964122" cy="1150208"/>
            <a:chOff x="807678" y="332656"/>
            <a:chExt cx="1964122" cy="1150208"/>
          </a:xfrm>
        </p:grpSpPr>
        <p:sp>
          <p:nvSpPr>
            <p:cNvPr id="17" name="Горизонтальный свиток 16">
              <a:hlinkClick r:id="rId2" action="ppaction://hlinksldjump"/>
            </p:cNvPr>
            <p:cNvSpPr/>
            <p:nvPr/>
          </p:nvSpPr>
          <p:spPr>
            <a:xfrm>
              <a:off x="807678" y="332656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  <a:t>Образы</a:t>
              </a:r>
              <a:b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  <a:t>литературных</a:t>
              </a:r>
              <a:b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chemeClr val="tx1"/>
                  </a:solidFill>
                  <a:latin typeface="Segoe Print" pitchFamily="2" charset="0"/>
                </a:rPr>
                <a:t>героинь</a:t>
              </a:r>
              <a:endParaRPr lang="ru-RU" sz="1200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grpSp>
          <p:nvGrpSpPr>
            <p:cNvPr id="3" name="Группа 22"/>
            <p:cNvGrpSpPr/>
            <p:nvPr/>
          </p:nvGrpSpPr>
          <p:grpSpPr>
            <a:xfrm>
              <a:off x="2195736" y="908720"/>
              <a:ext cx="576064" cy="574144"/>
              <a:chOff x="2195736" y="908720"/>
              <a:chExt cx="576064" cy="574144"/>
            </a:xfrm>
          </p:grpSpPr>
          <p:sp>
            <p:nvSpPr>
              <p:cNvPr id="19" name="Полилиния 18"/>
              <p:cNvSpPr/>
              <p:nvPr/>
            </p:nvSpPr>
            <p:spPr>
              <a:xfrm>
                <a:off x="2328863" y="1019784"/>
                <a:ext cx="282422" cy="385154"/>
              </a:xfrm>
              <a:custGeom>
                <a:avLst/>
                <a:gdLst>
                  <a:gd name="connsiteX0" fmla="*/ 38100 w 282422"/>
                  <a:gd name="connsiteY0" fmla="*/ 261329 h 385154"/>
                  <a:gd name="connsiteX1" fmla="*/ 28575 w 282422"/>
                  <a:gd name="connsiteY1" fmla="*/ 218466 h 385154"/>
                  <a:gd name="connsiteX2" fmla="*/ 9525 w 282422"/>
                  <a:gd name="connsiteY2" fmla="*/ 189891 h 385154"/>
                  <a:gd name="connsiteX3" fmla="*/ 0 w 282422"/>
                  <a:gd name="connsiteY3" fmla="*/ 161316 h 385154"/>
                  <a:gd name="connsiteX4" fmla="*/ 4762 w 282422"/>
                  <a:gd name="connsiteY4" fmla="*/ 142266 h 385154"/>
                  <a:gd name="connsiteX5" fmla="*/ 19050 w 282422"/>
                  <a:gd name="connsiteY5" fmla="*/ 132741 h 385154"/>
                  <a:gd name="connsiteX6" fmla="*/ 57150 w 282422"/>
                  <a:gd name="connsiteY6" fmla="*/ 123216 h 385154"/>
                  <a:gd name="connsiteX7" fmla="*/ 71437 w 282422"/>
                  <a:gd name="connsiteY7" fmla="*/ 118454 h 385154"/>
                  <a:gd name="connsiteX8" fmla="*/ 85725 w 282422"/>
                  <a:gd name="connsiteY8" fmla="*/ 108929 h 385154"/>
                  <a:gd name="connsiteX9" fmla="*/ 90487 w 282422"/>
                  <a:gd name="connsiteY9" fmla="*/ 94641 h 385154"/>
                  <a:gd name="connsiteX10" fmla="*/ 123825 w 282422"/>
                  <a:gd name="connsiteY10" fmla="*/ 56541 h 385154"/>
                  <a:gd name="connsiteX11" fmla="*/ 161925 w 282422"/>
                  <a:gd name="connsiteY11" fmla="*/ 23204 h 385154"/>
                  <a:gd name="connsiteX12" fmla="*/ 176212 w 282422"/>
                  <a:gd name="connsiteY12" fmla="*/ 13679 h 385154"/>
                  <a:gd name="connsiteX13" fmla="*/ 200025 w 282422"/>
                  <a:gd name="connsiteY13" fmla="*/ 8916 h 385154"/>
                  <a:gd name="connsiteX14" fmla="*/ 242887 w 282422"/>
                  <a:gd name="connsiteY14" fmla="*/ 108929 h 385154"/>
                  <a:gd name="connsiteX15" fmla="*/ 257175 w 282422"/>
                  <a:gd name="connsiteY15" fmla="*/ 151791 h 385154"/>
                  <a:gd name="connsiteX16" fmla="*/ 261937 w 282422"/>
                  <a:gd name="connsiteY16" fmla="*/ 166079 h 385154"/>
                  <a:gd name="connsiteX17" fmla="*/ 266700 w 282422"/>
                  <a:gd name="connsiteY17" fmla="*/ 180366 h 385154"/>
                  <a:gd name="connsiteX18" fmla="*/ 252412 w 282422"/>
                  <a:gd name="connsiteY18" fmla="*/ 308954 h 385154"/>
                  <a:gd name="connsiteX19" fmla="*/ 238125 w 282422"/>
                  <a:gd name="connsiteY19" fmla="*/ 318479 h 385154"/>
                  <a:gd name="connsiteX20" fmla="*/ 223837 w 282422"/>
                  <a:gd name="connsiteY20" fmla="*/ 347054 h 385154"/>
                  <a:gd name="connsiteX21" fmla="*/ 219075 w 282422"/>
                  <a:gd name="connsiteY21" fmla="*/ 361341 h 385154"/>
                  <a:gd name="connsiteX22" fmla="*/ 190500 w 282422"/>
                  <a:gd name="connsiteY22" fmla="*/ 375629 h 385154"/>
                  <a:gd name="connsiteX23" fmla="*/ 176212 w 282422"/>
                  <a:gd name="connsiteY23" fmla="*/ 385154 h 385154"/>
                  <a:gd name="connsiteX24" fmla="*/ 133350 w 282422"/>
                  <a:gd name="connsiteY24" fmla="*/ 380391 h 385154"/>
                  <a:gd name="connsiteX25" fmla="*/ 119062 w 282422"/>
                  <a:gd name="connsiteY25" fmla="*/ 375629 h 385154"/>
                  <a:gd name="connsiteX26" fmla="*/ 95250 w 282422"/>
                  <a:gd name="connsiteY26" fmla="*/ 347054 h 385154"/>
                  <a:gd name="connsiteX27" fmla="*/ 66675 w 282422"/>
                  <a:gd name="connsiteY27" fmla="*/ 323241 h 385154"/>
                  <a:gd name="connsiteX28" fmla="*/ 57150 w 282422"/>
                  <a:gd name="connsiteY28" fmla="*/ 308954 h 385154"/>
                  <a:gd name="connsiteX29" fmla="*/ 42862 w 282422"/>
                  <a:gd name="connsiteY29" fmla="*/ 304191 h 385154"/>
                  <a:gd name="connsiteX30" fmla="*/ 38100 w 282422"/>
                  <a:gd name="connsiteY30" fmla="*/ 289904 h 385154"/>
                  <a:gd name="connsiteX31" fmla="*/ 23812 w 282422"/>
                  <a:gd name="connsiteY31" fmla="*/ 280379 h 385154"/>
                  <a:gd name="connsiteX32" fmla="*/ 19050 w 282422"/>
                  <a:gd name="connsiteY32" fmla="*/ 266091 h 385154"/>
                  <a:gd name="connsiteX33" fmla="*/ 33337 w 282422"/>
                  <a:gd name="connsiteY33" fmla="*/ 232754 h 385154"/>
                  <a:gd name="connsiteX34" fmla="*/ 38100 w 282422"/>
                  <a:gd name="connsiteY34" fmla="*/ 261329 h 38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82422" h="385154">
                    <a:moveTo>
                      <a:pt x="38100" y="261329"/>
                    </a:moveTo>
                    <a:cubicBezTo>
                      <a:pt x="37306" y="258948"/>
                      <a:pt x="34156" y="228513"/>
                      <a:pt x="28575" y="218466"/>
                    </a:cubicBezTo>
                    <a:cubicBezTo>
                      <a:pt x="23016" y="208459"/>
                      <a:pt x="13145" y="200751"/>
                      <a:pt x="9525" y="189891"/>
                    </a:cubicBezTo>
                    <a:lnTo>
                      <a:pt x="0" y="161316"/>
                    </a:lnTo>
                    <a:cubicBezTo>
                      <a:pt x="1587" y="154966"/>
                      <a:pt x="1131" y="147712"/>
                      <a:pt x="4762" y="142266"/>
                    </a:cubicBezTo>
                    <a:cubicBezTo>
                      <a:pt x="7937" y="137503"/>
                      <a:pt x="13930" y="135301"/>
                      <a:pt x="19050" y="132741"/>
                    </a:cubicBezTo>
                    <a:cubicBezTo>
                      <a:pt x="29934" y="127299"/>
                      <a:pt x="46286" y="125932"/>
                      <a:pt x="57150" y="123216"/>
                    </a:cubicBezTo>
                    <a:cubicBezTo>
                      <a:pt x="62020" y="121998"/>
                      <a:pt x="66675" y="120041"/>
                      <a:pt x="71437" y="118454"/>
                    </a:cubicBezTo>
                    <a:cubicBezTo>
                      <a:pt x="76200" y="115279"/>
                      <a:pt x="82149" y="113399"/>
                      <a:pt x="85725" y="108929"/>
                    </a:cubicBezTo>
                    <a:cubicBezTo>
                      <a:pt x="88861" y="105009"/>
                      <a:pt x="88049" y="99029"/>
                      <a:pt x="90487" y="94641"/>
                    </a:cubicBezTo>
                    <a:cubicBezTo>
                      <a:pt x="106828" y="65226"/>
                      <a:pt x="102954" y="70455"/>
                      <a:pt x="123825" y="56541"/>
                    </a:cubicBezTo>
                    <a:cubicBezTo>
                      <a:pt x="139700" y="32729"/>
                      <a:pt x="128587" y="45429"/>
                      <a:pt x="161925" y="23204"/>
                    </a:cubicBezTo>
                    <a:cubicBezTo>
                      <a:pt x="166687" y="20029"/>
                      <a:pt x="170599" y="14802"/>
                      <a:pt x="176212" y="13679"/>
                    </a:cubicBezTo>
                    <a:lnTo>
                      <a:pt x="200025" y="8916"/>
                    </a:lnTo>
                    <a:cubicBezTo>
                      <a:pt x="272555" y="17983"/>
                      <a:pt x="230319" y="0"/>
                      <a:pt x="242887" y="108929"/>
                    </a:cubicBezTo>
                    <a:cubicBezTo>
                      <a:pt x="242888" y="108939"/>
                      <a:pt x="254792" y="144642"/>
                      <a:pt x="257175" y="151791"/>
                    </a:cubicBezTo>
                    <a:lnTo>
                      <a:pt x="261937" y="166079"/>
                    </a:lnTo>
                    <a:lnTo>
                      <a:pt x="266700" y="180366"/>
                    </a:lnTo>
                    <a:cubicBezTo>
                      <a:pt x="266142" y="193754"/>
                      <a:pt x="282422" y="278943"/>
                      <a:pt x="252412" y="308954"/>
                    </a:cubicBezTo>
                    <a:cubicBezTo>
                      <a:pt x="248365" y="313001"/>
                      <a:pt x="242887" y="315304"/>
                      <a:pt x="238125" y="318479"/>
                    </a:cubicBezTo>
                    <a:cubicBezTo>
                      <a:pt x="226151" y="354396"/>
                      <a:pt x="242305" y="310118"/>
                      <a:pt x="223837" y="347054"/>
                    </a:cubicBezTo>
                    <a:cubicBezTo>
                      <a:pt x="221592" y="351544"/>
                      <a:pt x="222211" y="357421"/>
                      <a:pt x="219075" y="361341"/>
                    </a:cubicBezTo>
                    <a:cubicBezTo>
                      <a:pt x="209977" y="372713"/>
                      <a:pt x="202002" y="369878"/>
                      <a:pt x="190500" y="375629"/>
                    </a:cubicBezTo>
                    <a:cubicBezTo>
                      <a:pt x="185380" y="378189"/>
                      <a:pt x="180975" y="381979"/>
                      <a:pt x="176212" y="385154"/>
                    </a:cubicBezTo>
                    <a:cubicBezTo>
                      <a:pt x="161925" y="383566"/>
                      <a:pt x="147530" y="382754"/>
                      <a:pt x="133350" y="380391"/>
                    </a:cubicBezTo>
                    <a:cubicBezTo>
                      <a:pt x="128398" y="379566"/>
                      <a:pt x="123239" y="378414"/>
                      <a:pt x="119062" y="375629"/>
                    </a:cubicBezTo>
                    <a:cubicBezTo>
                      <a:pt x="103412" y="365196"/>
                      <a:pt x="106230" y="360229"/>
                      <a:pt x="95250" y="347054"/>
                    </a:cubicBezTo>
                    <a:cubicBezTo>
                      <a:pt x="83790" y="333303"/>
                      <a:pt x="80723" y="332607"/>
                      <a:pt x="66675" y="323241"/>
                    </a:cubicBezTo>
                    <a:cubicBezTo>
                      <a:pt x="63500" y="318479"/>
                      <a:pt x="61619" y="312530"/>
                      <a:pt x="57150" y="308954"/>
                    </a:cubicBezTo>
                    <a:cubicBezTo>
                      <a:pt x="53230" y="305818"/>
                      <a:pt x="46412" y="307741"/>
                      <a:pt x="42862" y="304191"/>
                    </a:cubicBezTo>
                    <a:cubicBezTo>
                      <a:pt x="39312" y="300641"/>
                      <a:pt x="41236" y="293824"/>
                      <a:pt x="38100" y="289904"/>
                    </a:cubicBezTo>
                    <a:cubicBezTo>
                      <a:pt x="34524" y="285434"/>
                      <a:pt x="28575" y="283554"/>
                      <a:pt x="23812" y="280379"/>
                    </a:cubicBezTo>
                    <a:cubicBezTo>
                      <a:pt x="22225" y="275616"/>
                      <a:pt x="19050" y="271111"/>
                      <a:pt x="19050" y="266091"/>
                    </a:cubicBezTo>
                    <a:cubicBezTo>
                      <a:pt x="19050" y="252195"/>
                      <a:pt x="25559" y="243124"/>
                      <a:pt x="33337" y="232754"/>
                    </a:cubicBezTo>
                    <a:cubicBezTo>
                      <a:pt x="34684" y="230958"/>
                      <a:pt x="38894" y="263710"/>
                      <a:pt x="38100" y="2613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Picture 6" descr="http://reformal.ru/files/images/4161604224522.pn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2195736" y="908720"/>
                <a:ext cx="576064" cy="57414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792417" y="437427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Segoe Script" pitchFamily="34" charset="0"/>
              </a:rPr>
              <a:t>Бэла</a:t>
            </a:r>
          </a:p>
          <a:p>
            <a:pPr algn="ctr"/>
            <a:r>
              <a:rPr lang="ru-RU" sz="1400" dirty="0" smtClean="0"/>
              <a:t>Роман М. Ю. Лермонтова</a:t>
            </a:r>
          </a:p>
          <a:p>
            <a:pPr algn="ctr"/>
            <a:r>
              <a:rPr lang="ru-RU" sz="1400" dirty="0" smtClean="0"/>
              <a:t>«Герой нашего времени»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86943" y="1131445"/>
            <a:ext cx="1818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Segoe Script" pitchFamily="34" charset="0"/>
              </a:rPr>
              <a:t>Венера</a:t>
            </a:r>
          </a:p>
          <a:p>
            <a:pPr algn="ctr"/>
            <a:r>
              <a:rPr lang="ru-RU" sz="1400" dirty="0" smtClean="0"/>
              <a:t>Античная литература</a:t>
            </a:r>
          </a:p>
          <a:p>
            <a:pPr algn="ctr"/>
            <a:r>
              <a:rPr lang="ru-RU" sz="1400" dirty="0" smtClean="0"/>
              <a:t>«Миф об Адонисе»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27703" y="5885997"/>
            <a:ext cx="3561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Segoe Script" pitchFamily="34" charset="0"/>
              </a:rPr>
              <a:t>Изольда</a:t>
            </a:r>
          </a:p>
          <a:p>
            <a:pPr algn="ctr"/>
            <a:r>
              <a:rPr lang="ru-RU" sz="1400" dirty="0" smtClean="0"/>
              <a:t>Средневековая кельтская легенда</a:t>
            </a:r>
          </a:p>
          <a:p>
            <a:pPr algn="ctr"/>
            <a:r>
              <a:rPr lang="ru-RU" sz="1400" dirty="0" smtClean="0"/>
              <a:t>«Тристан и Изольда»</a:t>
            </a:r>
          </a:p>
        </p:txBody>
      </p:sp>
      <p:pic>
        <p:nvPicPr>
          <p:cNvPr id="22530" name="Picture 2" descr="D:\Учитель года 2017 (материалы)\Название темы урока\Венера и Адонис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2905" y="222172"/>
            <a:ext cx="2966484" cy="264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 descr="D:\Учитель года 2017 (материалы)\Название темы урока\5af5a4563801d80d18915a08d6c3ff0d - копия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914" y="1810525"/>
            <a:ext cx="3413286" cy="239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D:\Учитель года 2017 (материалы)\Название темы урока\ТРистан и Изольда - копия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85449" y="3179134"/>
            <a:ext cx="3846415" cy="253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268" y="1988018"/>
            <a:ext cx="62572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Любить – 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         это находить 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в счастье другого 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              своё собственное счастье.</a:t>
            </a:r>
          </a:p>
          <a:p>
            <a:pPr algn="r">
              <a:spcAft>
                <a:spcPts val="1200"/>
              </a:spcAft>
            </a:pPr>
            <a: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  <a:t>Готфрид Лейбниц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5978" y="42532"/>
            <a:ext cx="1964122" cy="1152128"/>
            <a:chOff x="3615990" y="332656"/>
            <a:chExt cx="1964122" cy="115212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3615990" y="332656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Фразы</a:t>
              </a:r>
              <a:b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о любви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5" name="Picture 4" descr="D:\Учитель года 2017 (материалы)\Интерактивный плакат\Фразы о любви3 - копия.png"/>
            <p:cNvPicPr>
              <a:picLocks noChangeAspect="1" noChangeArrowheads="1"/>
            </p:cNvPicPr>
            <p:nvPr/>
          </p:nvPicPr>
          <p:blipFill>
            <a:blip r:embed="rId2" cstate="screen"/>
            <a:stretch>
              <a:fillRect/>
            </a:stretch>
          </p:blipFill>
          <p:spPr bwMode="auto">
            <a:xfrm>
              <a:off x="4840125" y="863724"/>
              <a:ext cx="739987" cy="6210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26" name="Picture 2" descr="D:\Учитель года 2017 (материалы)\Интерактивный плакат\pro100tak-0_0_2017-21_18_4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379066" flipH="1">
            <a:off x="7462435" y="5018568"/>
            <a:ext cx="1809157" cy="16559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3497" y="1983803"/>
            <a:ext cx="52577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Тот, кто любит,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            должен разделять 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    участь того,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           кого он любит.</a:t>
            </a:r>
          </a:p>
          <a:p>
            <a:pPr algn="r">
              <a:spcAft>
                <a:spcPts val="1200"/>
              </a:spcAft>
            </a:pPr>
            <a: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  <a:t>Михаил Булгаков</a:t>
            </a:r>
            <a:endParaRPr lang="ru-RU" sz="2400" dirty="0">
              <a:solidFill>
                <a:srgbClr val="C00000"/>
              </a:solidFill>
              <a:latin typeface="Segoe Print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5978" y="42532"/>
            <a:ext cx="1964122" cy="1152128"/>
            <a:chOff x="3615990" y="332656"/>
            <a:chExt cx="1964122" cy="115212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3615990" y="332656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Фразы</a:t>
              </a:r>
              <a:b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о любви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5" name="Picture 4" descr="D:\Учитель года 2017 (материалы)\Интерактивный плакат\Фразы о любви3 - копия.png"/>
            <p:cNvPicPr>
              <a:picLocks noChangeAspect="1" noChangeArrowheads="1"/>
            </p:cNvPicPr>
            <p:nvPr/>
          </p:nvPicPr>
          <p:blipFill>
            <a:blip r:embed="rId2" cstate="screen"/>
            <a:stretch>
              <a:fillRect/>
            </a:stretch>
          </p:blipFill>
          <p:spPr bwMode="auto">
            <a:xfrm>
              <a:off x="4840125" y="863724"/>
              <a:ext cx="739987" cy="6210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26" name="Picture 2" descr="D:\Учитель года 2017 (материалы)\Интерактивный плакат\pro100tak-0_0_2017-21_18_4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379066" flipH="1">
            <a:off x="7462435" y="5018568"/>
            <a:ext cx="1809157" cy="16559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268" y="1988018"/>
            <a:ext cx="5757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Возможно, в этом мире 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             ты всего лишь человек, 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  но для кого-то 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                  ты –  весь мир.</a:t>
            </a:r>
          </a:p>
          <a:p>
            <a:pPr algn="r">
              <a:spcAft>
                <a:spcPts val="1200"/>
              </a:spcAft>
            </a:pPr>
            <a: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  <a:t>Габриель Гарсиа Маркес</a:t>
            </a:r>
            <a:endParaRPr lang="ru-RU" sz="2400" dirty="0">
              <a:solidFill>
                <a:srgbClr val="C00000"/>
              </a:solidFill>
              <a:latin typeface="Segoe Print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5978" y="42532"/>
            <a:ext cx="1964122" cy="1152128"/>
            <a:chOff x="3615990" y="332656"/>
            <a:chExt cx="1964122" cy="115212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3615990" y="332656"/>
              <a:ext cx="1800200" cy="1008112"/>
            </a:xfrm>
            <a:prstGeom prst="horizontalScroll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Фразы</a:t>
              </a:r>
              <a:b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ru-RU" sz="1200" dirty="0" smtClean="0">
                  <a:solidFill>
                    <a:srgbClr val="002060"/>
                  </a:solidFill>
                  <a:latin typeface="Segoe Print" pitchFamily="2" charset="0"/>
                </a:rPr>
                <a:t>о любви</a:t>
              </a:r>
              <a:endParaRPr lang="ru-RU" sz="120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  <p:pic>
          <p:nvPicPr>
            <p:cNvPr id="5" name="Picture 4" descr="D:\Учитель года 2017 (материалы)\Интерактивный плакат\Фразы о любви3 - копия.png"/>
            <p:cNvPicPr>
              <a:picLocks noChangeAspect="1" noChangeArrowheads="1"/>
            </p:cNvPicPr>
            <p:nvPr/>
          </p:nvPicPr>
          <p:blipFill>
            <a:blip r:embed="rId2" cstate="screen"/>
            <a:stretch>
              <a:fillRect/>
            </a:stretch>
          </p:blipFill>
          <p:spPr bwMode="auto">
            <a:xfrm>
              <a:off x="4840125" y="863724"/>
              <a:ext cx="739987" cy="6210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26" name="Picture 2" descr="D:\Учитель года 2017 (материалы)\Интерактивный плакат\pro100tak-0_0_2017-21_18_4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379066" flipH="1">
            <a:off x="7462435" y="5018568"/>
            <a:ext cx="1809157" cy="16559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1384</Words>
  <Application>Microsoft Office PowerPoint</Application>
  <PresentationFormat>Экран (4:3)</PresentationFormat>
  <Paragraphs>267</Paragraphs>
  <Slides>44</Slides>
  <Notes>16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Вася</dc:creator>
  <cp:lastModifiedBy>Папа</cp:lastModifiedBy>
  <cp:revision>171</cp:revision>
  <dcterms:created xsi:type="dcterms:W3CDTF">2017-01-29T03:14:28Z</dcterms:created>
  <dcterms:modified xsi:type="dcterms:W3CDTF">2017-03-05T14:16:19Z</dcterms:modified>
</cp:coreProperties>
</file>