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294" r:id="rId3"/>
    <p:sldId id="301" r:id="rId4"/>
    <p:sldId id="300" r:id="rId5"/>
    <p:sldId id="260" r:id="rId6"/>
    <p:sldId id="257" r:id="rId7"/>
    <p:sldId id="259" r:id="rId8"/>
    <p:sldId id="258" r:id="rId9"/>
    <p:sldId id="261" r:id="rId10"/>
    <p:sldId id="262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95" r:id="rId26"/>
    <p:sldId id="278" r:id="rId27"/>
    <p:sldId id="279" r:id="rId28"/>
    <p:sldId id="280" r:id="rId29"/>
    <p:sldId id="281" r:id="rId30"/>
    <p:sldId id="302" r:id="rId31"/>
    <p:sldId id="282" r:id="rId32"/>
    <p:sldId id="297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9900"/>
    <a:srgbClr val="FF6600"/>
    <a:srgbClr val="008000"/>
    <a:srgbClr val="FF9900"/>
    <a:srgbClr val="FFCC00"/>
    <a:srgbClr val="FFFF99"/>
    <a:srgbClr val="339933"/>
    <a:srgbClr val="33CC33"/>
    <a:srgbClr val="00CC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B0D5E-5B0A-449E-B625-11C02927EB66}" type="datetimeFigureOut">
              <a:rPr lang="en-US"/>
              <a:pPr>
                <a:defRPr/>
              </a:pPr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AD4A2-D81F-408E-934B-7FBD723827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D7BF9-A69A-415A-823B-5E0BE73139AD}" type="datetimeFigureOut">
              <a:rPr lang="en-US"/>
              <a:pPr>
                <a:defRPr/>
              </a:pPr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E2CD9-C11A-4F88-A791-F42B3B3D80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FB050-6722-4F41-B0DA-9E86C965485B}" type="datetimeFigureOut">
              <a:rPr lang="en-US"/>
              <a:pPr>
                <a:defRPr/>
              </a:pPr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C8E15-9E45-4EA5-AC02-8CBFC11472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89C0F-7959-4494-AC46-6E7895F3557F}" type="datetimeFigureOut">
              <a:rPr lang="en-US"/>
              <a:pPr>
                <a:defRPr/>
              </a:pPr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EB22D-724A-4D6B-84F1-C564FE634D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E95E2-1269-4B83-ACF8-0553A6F3CD78}" type="datetimeFigureOut">
              <a:rPr lang="en-US"/>
              <a:pPr>
                <a:defRPr/>
              </a:pPr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B0A0B-9C7D-48F8-8C5E-ECC3FC9DC2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E4261-08E6-4E88-BFCE-0F12671E9EB6}" type="datetimeFigureOut">
              <a:rPr lang="en-US"/>
              <a:pPr>
                <a:defRPr/>
              </a:pPr>
              <a:t>2/10/2022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B9D4C-19FA-45EB-80C0-FF87BB4E5A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57CE2-7EDF-4F86-8874-A7F5EA51740D}" type="datetimeFigureOut">
              <a:rPr lang="en-US"/>
              <a:pPr>
                <a:defRPr/>
              </a:pPr>
              <a:t>2/10/2022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48965-C277-4A69-91A6-30CF77174A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AD04C-567A-43EC-9BB2-CE58B1A8D984}" type="datetimeFigureOut">
              <a:rPr lang="en-US"/>
              <a:pPr>
                <a:defRPr/>
              </a:pPr>
              <a:t>2/10/2022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8C8D0-6019-4872-BC34-1DDBB6CB54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FB847C-4B0A-42DD-A4D5-33A3D6AAE7C7}" type="datetimeFigureOut">
              <a:rPr lang="en-US"/>
              <a:pPr>
                <a:defRPr/>
              </a:pPr>
              <a:t>2/10/2022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914BB-9724-40BF-92DB-E2BD805566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CC5F1-3754-45DC-ADE8-8417BCC1AF5B}" type="datetimeFigureOut">
              <a:rPr lang="en-US"/>
              <a:pPr>
                <a:defRPr/>
              </a:pPr>
              <a:t>2/10/2022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76ED8-7D5C-4BD6-B91D-E5B0D31E42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18BC7-11D1-4B10-BD1C-F264954D5AAA}" type="datetimeFigureOut">
              <a:rPr lang="en-US"/>
              <a:pPr>
                <a:defRPr/>
              </a:pPr>
              <a:t>2/10/2022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240D3-0D07-4CD8-B5E5-60937E2201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435DF8C-21FF-4C9F-83D5-0C3F73D6225C}" type="datetimeFigureOut">
              <a:rPr lang="en-US"/>
              <a:pPr>
                <a:defRPr/>
              </a:pPr>
              <a:t>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431190F-BDD7-4BBC-A2E2-75F07C39EB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3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5%20&#1082;&#1083;&#1072;&#1089;&#1089;\&#1053;&#1077;&#1080;&#1079;&#1074;&#1077;&#1089;&#1090;&#1077;&#1085;%20-%20&#1042;%20&#1075;&#1086;&#1089;&#1090;&#1103;&#1093;%20&#1091;%20&#1089;&#1082;&#1072;&#1079;&#1082;&#1080;%20(&#1084;&#1080;&#1085;&#1091;&#1089;).mp3" TargetMode="External"/><Relationship Id="rId5" Type="http://schemas.openxmlformats.org/officeDocument/2006/relationships/slide" Target="slide16.xml"/><Relationship Id="rId4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rapa.ru/forums/showthread.php?t=45521&amp;page=10" TargetMode="External"/><Relationship Id="rId2" Type="http://schemas.openxmlformats.org/officeDocument/2006/relationships/hyperlink" Target="http://detkam.e-papa.ru/raskras/44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forum.materinstvo.ru/index.php?showtopic=336790&amp;st=86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Содержимое 2"/>
          <p:cNvSpPr>
            <a:spLocks noGrp="1"/>
          </p:cNvSpPr>
          <p:nvPr>
            <p:ph idx="1"/>
          </p:nvPr>
        </p:nvSpPr>
        <p:spPr>
          <a:xfrm>
            <a:off x="3429000" y="609601"/>
            <a:ext cx="5334000" cy="4190999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dirty="0" smtClean="0"/>
              <a:t>   </a:t>
            </a:r>
          </a:p>
          <a:p>
            <a:pPr algn="ctr" eaLnBrk="1" hangingPunct="1">
              <a:buFont typeface="Arial" charset="0"/>
              <a:buNone/>
            </a:pPr>
            <a:endParaRPr lang="ru-RU" sz="2800" b="1" i="1" dirty="0" smtClean="0">
              <a:solidFill>
                <a:srgbClr val="002060"/>
              </a:solidFill>
            </a:endParaRPr>
          </a:p>
          <a:p>
            <a:pPr algn="ctr" eaLnBrk="1" hangingPunct="1">
              <a:buFont typeface="Arial" charset="0"/>
              <a:buNone/>
            </a:pPr>
            <a:endParaRPr lang="ru-RU" sz="2800" b="1" i="1" dirty="0" smtClean="0">
              <a:solidFill>
                <a:srgbClr val="002060"/>
              </a:solidFill>
            </a:endParaRPr>
          </a:p>
          <a:p>
            <a:pPr eaLnBrk="1" hangingPunct="1">
              <a:buFont typeface="Arial" charset="0"/>
              <a:buNone/>
            </a:pPr>
            <a:endParaRPr lang="ru-RU" dirty="0" smtClean="0"/>
          </a:p>
          <a:p>
            <a:pPr eaLnBrk="1" hangingPunct="1">
              <a:buFont typeface="Arial" charset="0"/>
              <a:buNone/>
            </a:pPr>
            <a:endParaRPr lang="ru-RU" dirty="0" smtClean="0"/>
          </a:p>
          <a:p>
            <a:pPr eaLnBrk="1" hangingPunct="1">
              <a:buFont typeface="Arial" charset="0"/>
              <a:buNone/>
            </a:pPr>
            <a:endParaRPr lang="ru-RU" dirty="0" smtClean="0"/>
          </a:p>
          <a:p>
            <a:pPr eaLnBrk="1" hangingPunct="1">
              <a:buFont typeface="Arial" charset="0"/>
              <a:buNone/>
            </a:pPr>
            <a:endParaRPr lang="ru-RU" sz="1800" dirty="0" smtClean="0"/>
          </a:p>
          <a:p>
            <a:pPr algn="ctr" eaLnBrk="1" hangingPunct="1">
              <a:buNone/>
            </a:pPr>
            <a:r>
              <a:rPr lang="ru-RU" sz="1800" b="1" dirty="0" smtClean="0">
                <a:solidFill>
                  <a:srgbClr val="008000"/>
                </a:solidFill>
              </a:rPr>
              <a:t>Автор: учитель русского языка и литературы </a:t>
            </a:r>
          </a:p>
          <a:p>
            <a:pPr algn="ctr" eaLnBrk="1" hangingPunct="1">
              <a:buNone/>
            </a:pPr>
            <a:r>
              <a:rPr lang="ru-RU" sz="1800" b="1" dirty="0" smtClean="0">
                <a:solidFill>
                  <a:srgbClr val="008000"/>
                </a:solidFill>
              </a:rPr>
              <a:t>МБОУ «СОШ  с. </a:t>
            </a:r>
            <a:r>
              <a:rPr lang="ru-RU" sz="1800" b="1" dirty="0" err="1" smtClean="0">
                <a:solidFill>
                  <a:srgbClr val="008000"/>
                </a:solidFill>
              </a:rPr>
              <a:t>Лорино</a:t>
            </a:r>
            <a:r>
              <a:rPr lang="ru-RU" sz="1800" b="1" dirty="0" smtClean="0">
                <a:solidFill>
                  <a:srgbClr val="008000"/>
                </a:solidFill>
              </a:rPr>
              <a:t>» Чукотского АО </a:t>
            </a:r>
          </a:p>
          <a:p>
            <a:pPr algn="ctr" eaLnBrk="1" hangingPunct="1">
              <a:buNone/>
            </a:pPr>
            <a:r>
              <a:rPr lang="ru-RU" sz="1800" b="1" dirty="0" smtClean="0">
                <a:solidFill>
                  <a:srgbClr val="008000"/>
                </a:solidFill>
              </a:rPr>
              <a:t> Янус Оксана Анатольевна</a:t>
            </a:r>
          </a:p>
          <a:p>
            <a:pPr algn="ctr" eaLnBrk="1" hangingPunct="1">
              <a:buFont typeface="Arial" charset="0"/>
              <a:buNone/>
            </a:pPr>
            <a:endParaRPr lang="ru-RU" sz="1800" b="1" dirty="0" smtClean="0">
              <a:solidFill>
                <a:srgbClr val="002060"/>
              </a:solidFill>
            </a:endParaRPr>
          </a:p>
        </p:txBody>
      </p:sp>
      <p:grpSp>
        <p:nvGrpSpPr>
          <p:cNvPr id="2052" name="Группа 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  <a:solidFill>
            <a:srgbClr val="FF6600"/>
          </a:solidFill>
        </p:grpSpPr>
        <p:sp>
          <p:nvSpPr>
            <p:cNvPr id="5" name="Прямоугольник 4"/>
            <p:cNvSpPr/>
            <p:nvPr/>
          </p:nvSpPr>
          <p:spPr>
            <a:xfrm>
              <a:off x="883920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7" name="Прямоугольник 6"/>
            <p:cNvSpPr/>
            <p:nvPr/>
          </p:nvSpPr>
          <p:spPr>
            <a:xfrm rot="5400000">
              <a:off x="4419600" y="-41148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8" name="Прямоугольник 7"/>
            <p:cNvSpPr/>
            <p:nvPr/>
          </p:nvSpPr>
          <p:spPr>
            <a:xfrm rot="5400000">
              <a:off x="4419600" y="24384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7391400" y="5715000"/>
            <a:ext cx="1295400" cy="762000"/>
          </a:xfrm>
          <a:prstGeom prst="actionButtonForwardNex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4" name="Скругленная прямоугольная выноска 13"/>
          <p:cNvSpPr/>
          <p:nvPr/>
        </p:nvSpPr>
        <p:spPr>
          <a:xfrm>
            <a:off x="4267200" y="1066800"/>
            <a:ext cx="3962400" cy="2819400"/>
          </a:xfrm>
          <a:prstGeom prst="wedgeRoundRectCallout">
            <a:avLst>
              <a:gd name="adj1" fmla="val -68336"/>
              <a:gd name="adj2" fmla="val -2483"/>
              <a:gd name="adj3" fmla="val 1666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buFont typeface="Arial" charset="0"/>
              <a:buNone/>
            </a:pPr>
            <a:r>
              <a:rPr lang="ru-RU" sz="2800" b="1" i="1" dirty="0" smtClean="0">
                <a:solidFill>
                  <a:srgbClr val="FF0000"/>
                </a:solidFill>
              </a:rPr>
              <a:t>Тренажёр </a:t>
            </a:r>
          </a:p>
          <a:p>
            <a:pPr algn="ctr" eaLnBrk="1" hangingPunct="1">
              <a:buFont typeface="Arial" charset="0"/>
              <a:buNone/>
            </a:pPr>
            <a:r>
              <a:rPr lang="ru-RU" sz="2800" b="1" i="1" dirty="0" smtClean="0">
                <a:solidFill>
                  <a:srgbClr val="FF0000"/>
                </a:solidFill>
              </a:rPr>
              <a:t>по русскому языку</a:t>
            </a:r>
          </a:p>
          <a:p>
            <a:pPr algn="ctr" eaLnBrk="1" hangingPunct="1">
              <a:buFont typeface="Arial" charset="0"/>
              <a:buNone/>
            </a:pPr>
            <a:r>
              <a:rPr lang="ru-RU" sz="2800" b="1" i="1" dirty="0" smtClean="0">
                <a:solidFill>
                  <a:srgbClr val="FF0000"/>
                </a:solidFill>
              </a:rPr>
              <a:t>  «Правописание корней -лаг-/-лож-»</a:t>
            </a:r>
          </a:p>
        </p:txBody>
      </p:sp>
      <p:pic>
        <p:nvPicPr>
          <p:cNvPr id="12" name="Picture 2" descr="http://xn--80aebb2bcawcb3a5k.xn--p1ai/wp-content/uploads/2017/06/%D0%A1%D0%B0%D0%B9%D1%82%D1%91%D0%BD%D0%BE%D0%BA2-e150213024278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143000"/>
            <a:ext cx="3748270" cy="4343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295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sz="6700" b="1" i="1" dirty="0" smtClean="0">
                <a:solidFill>
                  <a:srgbClr val="FF3300"/>
                </a:solidFill>
                <a:latin typeface="+mn-lt"/>
                <a:ea typeface="+mn-ea"/>
                <a:cs typeface="+mn-cs"/>
              </a:rPr>
              <a:t>изл..гать</a:t>
            </a:r>
            <a:endParaRPr lang="ru-RU" sz="6700" b="1" i="1" dirty="0">
              <a:solidFill>
                <a:srgbClr val="FF3300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9220" name="Группа 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  <a:solidFill>
            <a:srgbClr val="FF6600"/>
          </a:solidFill>
        </p:grpSpPr>
        <p:sp>
          <p:nvSpPr>
            <p:cNvPr id="5" name="Прямоугольник 4"/>
            <p:cNvSpPr/>
            <p:nvPr/>
          </p:nvSpPr>
          <p:spPr>
            <a:xfrm>
              <a:off x="883920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7" name="Прямоугольник 6"/>
            <p:cNvSpPr/>
            <p:nvPr/>
          </p:nvSpPr>
          <p:spPr>
            <a:xfrm rot="5400000">
              <a:off x="4419600" y="-41148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8" name="Прямоугольник 7"/>
            <p:cNvSpPr/>
            <p:nvPr/>
          </p:nvSpPr>
          <p:spPr>
            <a:xfrm rot="5400000">
              <a:off x="4419600" y="24384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11" name="Овал 10"/>
          <p:cNvSpPr/>
          <p:nvPr/>
        </p:nvSpPr>
        <p:spPr>
          <a:xfrm>
            <a:off x="1600200" y="2590800"/>
            <a:ext cx="1600200" cy="1447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rgbClr val="C00000"/>
                </a:solidFill>
              </a:rPr>
              <a:t>А</a:t>
            </a:r>
            <a:endParaRPr lang="ru-RU" sz="7200" b="1" dirty="0">
              <a:solidFill>
                <a:srgbClr val="C00000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791200" y="2667000"/>
            <a:ext cx="1600200" cy="1447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rgbClr val="C00000"/>
                </a:solidFill>
              </a:rPr>
              <a:t>О</a:t>
            </a:r>
            <a:endParaRPr lang="ru-RU" sz="7200" b="1" dirty="0">
              <a:solidFill>
                <a:srgbClr val="C00000"/>
              </a:solidFill>
            </a:endParaRPr>
          </a:p>
        </p:txBody>
      </p:sp>
      <p:sp>
        <p:nvSpPr>
          <p:cNvPr id="14" name="Управляющая кнопка: далее 13">
            <a:hlinkClick r:id="" action="ppaction://hlinkshowjump?jump=nextslide" highlightClick="1"/>
          </p:cNvPr>
          <p:cNvSpPr/>
          <p:nvPr/>
        </p:nvSpPr>
        <p:spPr>
          <a:xfrm>
            <a:off x="7467600" y="5638800"/>
            <a:ext cx="1371600" cy="838200"/>
          </a:xfrm>
          <a:prstGeom prst="actionButtonForwardNex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EFC1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2192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000" b="1" i="1" dirty="0" smtClean="0">
                <a:solidFill>
                  <a:srgbClr val="FF3300"/>
                </a:solidFill>
              </a:rPr>
              <a:t>предл..гаю</a:t>
            </a:r>
            <a:endParaRPr lang="ru-RU" sz="6000" b="1" i="1" dirty="0">
              <a:solidFill>
                <a:srgbClr val="FF3300"/>
              </a:solidFill>
            </a:endParaRPr>
          </a:p>
        </p:txBody>
      </p:sp>
      <p:grpSp>
        <p:nvGrpSpPr>
          <p:cNvPr id="11268" name="Группа 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  <a:solidFill>
            <a:srgbClr val="FF6600"/>
          </a:solidFill>
        </p:grpSpPr>
        <p:sp>
          <p:nvSpPr>
            <p:cNvPr id="5" name="Прямоугольник 4"/>
            <p:cNvSpPr/>
            <p:nvPr/>
          </p:nvSpPr>
          <p:spPr>
            <a:xfrm>
              <a:off x="883920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7" name="Прямоугольник 6"/>
            <p:cNvSpPr/>
            <p:nvPr/>
          </p:nvSpPr>
          <p:spPr>
            <a:xfrm rot="5400000">
              <a:off x="4419600" y="-41148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8" name="Прямоугольник 7"/>
            <p:cNvSpPr/>
            <p:nvPr/>
          </p:nvSpPr>
          <p:spPr>
            <a:xfrm rot="5400000">
              <a:off x="4419600" y="24384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11" name="Овал 10"/>
          <p:cNvSpPr/>
          <p:nvPr/>
        </p:nvSpPr>
        <p:spPr>
          <a:xfrm>
            <a:off x="1600200" y="2590800"/>
            <a:ext cx="1600200" cy="1447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rgbClr val="C00000"/>
                </a:solidFill>
              </a:rPr>
              <a:t>А</a:t>
            </a:r>
            <a:endParaRPr lang="ru-RU" sz="7200" b="1" dirty="0">
              <a:solidFill>
                <a:srgbClr val="C00000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791200" y="2667000"/>
            <a:ext cx="1600200" cy="1447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rgbClr val="C00000"/>
                </a:solidFill>
              </a:rPr>
              <a:t>О</a:t>
            </a:r>
            <a:endParaRPr lang="ru-RU" sz="7200" b="1" dirty="0">
              <a:solidFill>
                <a:srgbClr val="C00000"/>
              </a:solidFill>
            </a:endParaRPr>
          </a:p>
        </p:txBody>
      </p:sp>
      <p:sp>
        <p:nvSpPr>
          <p:cNvPr id="15" name="Управляющая кнопка: далее 14">
            <a:hlinkClick r:id="" action="ppaction://hlinkshowjump?jump=nextslide" highlightClick="1"/>
          </p:cNvPr>
          <p:cNvSpPr/>
          <p:nvPr/>
        </p:nvSpPr>
        <p:spPr>
          <a:xfrm>
            <a:off x="7467600" y="5638800"/>
            <a:ext cx="1371600" cy="838200"/>
          </a:xfrm>
          <a:prstGeom prst="actionButtonForwardNex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EFC1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000" b="1" i="1" dirty="0" smtClean="0">
                <a:solidFill>
                  <a:srgbClr val="FF3300"/>
                </a:solidFill>
              </a:rPr>
              <a:t>выл..жить</a:t>
            </a:r>
            <a:endParaRPr lang="ru-RU" sz="6000" b="1" i="1" dirty="0">
              <a:solidFill>
                <a:srgbClr val="FF3300"/>
              </a:solidFill>
            </a:endParaRPr>
          </a:p>
        </p:txBody>
      </p:sp>
      <p:grpSp>
        <p:nvGrpSpPr>
          <p:cNvPr id="12292" name="Группа 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  <a:solidFill>
            <a:srgbClr val="FF6600"/>
          </a:solidFill>
        </p:grpSpPr>
        <p:sp>
          <p:nvSpPr>
            <p:cNvPr id="5" name="Прямоугольник 4"/>
            <p:cNvSpPr/>
            <p:nvPr/>
          </p:nvSpPr>
          <p:spPr>
            <a:xfrm>
              <a:off x="883920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7" name="Прямоугольник 6"/>
            <p:cNvSpPr/>
            <p:nvPr/>
          </p:nvSpPr>
          <p:spPr>
            <a:xfrm rot="5400000">
              <a:off x="4419600" y="-41148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8" name="Прямоугольник 7"/>
            <p:cNvSpPr/>
            <p:nvPr/>
          </p:nvSpPr>
          <p:spPr>
            <a:xfrm rot="5400000">
              <a:off x="4419600" y="24384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11" name="Овал 10"/>
          <p:cNvSpPr/>
          <p:nvPr/>
        </p:nvSpPr>
        <p:spPr>
          <a:xfrm>
            <a:off x="1600200" y="2590800"/>
            <a:ext cx="1600200" cy="1447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rgbClr val="C00000"/>
                </a:solidFill>
              </a:rPr>
              <a:t>А</a:t>
            </a:r>
            <a:endParaRPr lang="ru-RU" sz="7200" b="1" dirty="0">
              <a:solidFill>
                <a:srgbClr val="C00000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791200" y="2667000"/>
            <a:ext cx="1600200" cy="1447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rgbClr val="C00000"/>
                </a:solidFill>
              </a:rPr>
              <a:t>О</a:t>
            </a:r>
            <a:endParaRPr lang="ru-RU" sz="7200" b="1" dirty="0">
              <a:solidFill>
                <a:srgbClr val="C00000"/>
              </a:solidFill>
            </a:endParaRPr>
          </a:p>
        </p:txBody>
      </p:sp>
      <p:sp>
        <p:nvSpPr>
          <p:cNvPr id="15" name="Управляющая кнопка: далее 14">
            <a:hlinkClick r:id="" action="ppaction://hlinkshowjump?jump=nextslide" highlightClick="1"/>
          </p:cNvPr>
          <p:cNvSpPr/>
          <p:nvPr/>
        </p:nvSpPr>
        <p:spPr>
          <a:xfrm>
            <a:off x="7467600" y="5638800"/>
            <a:ext cx="1371600" cy="838200"/>
          </a:xfrm>
          <a:prstGeom prst="actionButtonForwardNex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A2A14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EFC1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914400"/>
          </a:xfrm>
        </p:spPr>
        <p:txBody>
          <a:bodyPr/>
          <a:lstStyle/>
          <a:p>
            <a:pPr eaLnBrk="1" hangingPunct="1"/>
            <a:r>
              <a:rPr lang="ru-RU" sz="6000" b="1" i="1" dirty="0" smtClean="0">
                <a:solidFill>
                  <a:srgbClr val="FF3300"/>
                </a:solidFill>
              </a:rPr>
              <a:t>сл..гаешь</a:t>
            </a:r>
          </a:p>
        </p:txBody>
      </p:sp>
      <p:grpSp>
        <p:nvGrpSpPr>
          <p:cNvPr id="13316" name="Группа 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  <a:solidFill>
            <a:srgbClr val="FF6600"/>
          </a:solidFill>
        </p:grpSpPr>
        <p:sp>
          <p:nvSpPr>
            <p:cNvPr id="5" name="Прямоугольник 4"/>
            <p:cNvSpPr/>
            <p:nvPr/>
          </p:nvSpPr>
          <p:spPr>
            <a:xfrm>
              <a:off x="883920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7" name="Прямоугольник 6"/>
            <p:cNvSpPr/>
            <p:nvPr/>
          </p:nvSpPr>
          <p:spPr>
            <a:xfrm rot="5400000">
              <a:off x="4419600" y="-41148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8" name="Прямоугольник 7"/>
            <p:cNvSpPr/>
            <p:nvPr/>
          </p:nvSpPr>
          <p:spPr>
            <a:xfrm rot="5400000">
              <a:off x="4419600" y="24384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11" name="Овал 10"/>
          <p:cNvSpPr/>
          <p:nvPr/>
        </p:nvSpPr>
        <p:spPr>
          <a:xfrm>
            <a:off x="1600200" y="2590800"/>
            <a:ext cx="1600200" cy="1447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rgbClr val="C00000"/>
                </a:solidFill>
              </a:rPr>
              <a:t>О</a:t>
            </a:r>
            <a:endParaRPr lang="ru-RU" sz="7200" b="1" dirty="0">
              <a:solidFill>
                <a:srgbClr val="C00000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791200" y="2667000"/>
            <a:ext cx="1600200" cy="1447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rgbClr val="C00000"/>
                </a:solidFill>
              </a:rPr>
              <a:t>А</a:t>
            </a:r>
            <a:endParaRPr lang="ru-RU" sz="7200" b="1" dirty="0">
              <a:solidFill>
                <a:srgbClr val="C00000"/>
              </a:solidFill>
            </a:endParaRPr>
          </a:p>
        </p:txBody>
      </p:sp>
      <p:sp>
        <p:nvSpPr>
          <p:cNvPr id="15" name="Управляющая кнопка: далее 14">
            <a:hlinkClick r:id="" action="ppaction://hlinkshowjump?jump=nextslide" highlightClick="1"/>
          </p:cNvPr>
          <p:cNvSpPr/>
          <p:nvPr/>
        </p:nvSpPr>
        <p:spPr>
          <a:xfrm>
            <a:off x="7467600" y="5638800"/>
            <a:ext cx="1371600" cy="838200"/>
          </a:xfrm>
          <a:prstGeom prst="actionButtonForwardNex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A2A14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EFC1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38200"/>
          </a:xfrm>
        </p:spPr>
        <p:txBody>
          <a:bodyPr/>
          <a:lstStyle/>
          <a:p>
            <a:pPr eaLnBrk="1" hangingPunct="1"/>
            <a:r>
              <a:rPr lang="ru-RU" sz="6000" b="1" i="1" dirty="0" smtClean="0">
                <a:solidFill>
                  <a:srgbClr val="FF3300"/>
                </a:solidFill>
              </a:rPr>
              <a:t>изл..жение</a:t>
            </a:r>
          </a:p>
        </p:txBody>
      </p:sp>
      <p:grpSp>
        <p:nvGrpSpPr>
          <p:cNvPr id="14340" name="Группа 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  <a:solidFill>
            <a:srgbClr val="FF6600"/>
          </a:solidFill>
        </p:grpSpPr>
        <p:sp>
          <p:nvSpPr>
            <p:cNvPr id="5" name="Прямоугольник 4"/>
            <p:cNvSpPr/>
            <p:nvPr/>
          </p:nvSpPr>
          <p:spPr>
            <a:xfrm>
              <a:off x="883920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7" name="Прямоугольник 6"/>
            <p:cNvSpPr/>
            <p:nvPr/>
          </p:nvSpPr>
          <p:spPr>
            <a:xfrm rot="5400000">
              <a:off x="4419600" y="-41148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8" name="Прямоугольник 7"/>
            <p:cNvSpPr/>
            <p:nvPr/>
          </p:nvSpPr>
          <p:spPr>
            <a:xfrm rot="5400000">
              <a:off x="4419600" y="24384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11" name="Овал 10"/>
          <p:cNvSpPr/>
          <p:nvPr/>
        </p:nvSpPr>
        <p:spPr>
          <a:xfrm>
            <a:off x="1600200" y="2590800"/>
            <a:ext cx="1600200" cy="1447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rgbClr val="C00000"/>
                </a:solidFill>
              </a:rPr>
              <a:t>О</a:t>
            </a:r>
            <a:endParaRPr lang="ru-RU" sz="7200" b="1" dirty="0">
              <a:solidFill>
                <a:srgbClr val="C00000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791200" y="2667000"/>
            <a:ext cx="1600200" cy="1447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rgbClr val="C00000"/>
                </a:solidFill>
              </a:rPr>
              <a:t>А</a:t>
            </a:r>
            <a:endParaRPr lang="ru-RU" sz="7200" b="1" dirty="0">
              <a:solidFill>
                <a:srgbClr val="C00000"/>
              </a:solidFill>
            </a:endParaRPr>
          </a:p>
        </p:txBody>
      </p:sp>
      <p:sp>
        <p:nvSpPr>
          <p:cNvPr id="15" name="Управляющая кнопка: далее 14">
            <a:hlinkClick r:id="" action="ppaction://hlinkshowjump?jump=nextslide" highlightClick="1"/>
          </p:cNvPr>
          <p:cNvSpPr/>
          <p:nvPr/>
        </p:nvSpPr>
        <p:spPr>
          <a:xfrm>
            <a:off x="7467600" y="5638800"/>
            <a:ext cx="1371600" cy="838200"/>
          </a:xfrm>
          <a:prstGeom prst="actionButtonForwardNex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EFC1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382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700" b="1" i="1" dirty="0" smtClean="0">
                <a:solidFill>
                  <a:srgbClr val="FF3300"/>
                </a:solidFill>
              </a:rPr>
              <a:t>распол..гаться</a:t>
            </a:r>
            <a:endParaRPr lang="ru-RU" sz="6700" b="1" i="1" dirty="0">
              <a:solidFill>
                <a:srgbClr val="FF3300"/>
              </a:solidFill>
            </a:endParaRPr>
          </a:p>
        </p:txBody>
      </p:sp>
      <p:grpSp>
        <p:nvGrpSpPr>
          <p:cNvPr id="15364" name="Группа 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  <a:solidFill>
            <a:srgbClr val="FF6600"/>
          </a:solidFill>
        </p:grpSpPr>
        <p:sp>
          <p:nvSpPr>
            <p:cNvPr id="5" name="Прямоугольник 4"/>
            <p:cNvSpPr/>
            <p:nvPr/>
          </p:nvSpPr>
          <p:spPr>
            <a:xfrm>
              <a:off x="883920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7" name="Прямоугольник 6"/>
            <p:cNvSpPr/>
            <p:nvPr/>
          </p:nvSpPr>
          <p:spPr>
            <a:xfrm rot="5400000">
              <a:off x="4419600" y="-41148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8" name="Прямоугольник 7"/>
            <p:cNvSpPr/>
            <p:nvPr/>
          </p:nvSpPr>
          <p:spPr>
            <a:xfrm rot="5400000">
              <a:off x="4419600" y="24384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11" name="Овал 10"/>
          <p:cNvSpPr/>
          <p:nvPr/>
        </p:nvSpPr>
        <p:spPr>
          <a:xfrm>
            <a:off x="1600200" y="2590800"/>
            <a:ext cx="1600200" cy="1447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rgbClr val="C00000"/>
                </a:solidFill>
              </a:rPr>
              <a:t>О</a:t>
            </a:r>
            <a:endParaRPr lang="ru-RU" sz="7200" b="1" dirty="0">
              <a:solidFill>
                <a:srgbClr val="C00000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791200" y="2667000"/>
            <a:ext cx="1600200" cy="1447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rgbClr val="C00000"/>
                </a:solidFill>
              </a:rPr>
              <a:t>А</a:t>
            </a:r>
            <a:endParaRPr lang="ru-RU" sz="7200" b="1" dirty="0">
              <a:solidFill>
                <a:srgbClr val="C00000"/>
              </a:solidFill>
            </a:endParaRPr>
          </a:p>
        </p:txBody>
      </p:sp>
      <p:sp>
        <p:nvSpPr>
          <p:cNvPr id="15" name="Управляющая кнопка: далее 14">
            <a:hlinkClick r:id="" action="ppaction://hlinkshowjump?jump=nextslide" highlightClick="1"/>
          </p:cNvPr>
          <p:cNvSpPr/>
          <p:nvPr/>
        </p:nvSpPr>
        <p:spPr>
          <a:xfrm>
            <a:off x="7467600" y="5638800"/>
            <a:ext cx="1371600" cy="838200"/>
          </a:xfrm>
          <a:prstGeom prst="actionButtonForwardNex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A2A14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EFC1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914400"/>
          </a:xfrm>
        </p:spPr>
        <p:txBody>
          <a:bodyPr/>
          <a:lstStyle/>
          <a:p>
            <a:pPr eaLnBrk="1" hangingPunct="1"/>
            <a:r>
              <a:rPr lang="ru-RU" sz="6000" b="1" i="1" dirty="0" smtClean="0">
                <a:solidFill>
                  <a:srgbClr val="FF3300"/>
                </a:solidFill>
                <a:latin typeface="+mn-lt"/>
                <a:ea typeface="+mn-ea"/>
                <a:cs typeface="+mn-cs"/>
              </a:rPr>
              <a:t>зал..жник</a:t>
            </a:r>
          </a:p>
        </p:txBody>
      </p:sp>
      <p:grpSp>
        <p:nvGrpSpPr>
          <p:cNvPr id="16388" name="Группа 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  <a:solidFill>
            <a:srgbClr val="FF6600"/>
          </a:solidFill>
        </p:grpSpPr>
        <p:sp>
          <p:nvSpPr>
            <p:cNvPr id="5" name="Прямоугольник 4"/>
            <p:cNvSpPr/>
            <p:nvPr/>
          </p:nvSpPr>
          <p:spPr>
            <a:xfrm>
              <a:off x="883920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7" name="Прямоугольник 6"/>
            <p:cNvSpPr/>
            <p:nvPr/>
          </p:nvSpPr>
          <p:spPr>
            <a:xfrm rot="5400000">
              <a:off x="4419600" y="-41148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8" name="Прямоугольник 7"/>
            <p:cNvSpPr/>
            <p:nvPr/>
          </p:nvSpPr>
          <p:spPr>
            <a:xfrm rot="5400000">
              <a:off x="4419600" y="24384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11" name="Овал 10"/>
          <p:cNvSpPr/>
          <p:nvPr/>
        </p:nvSpPr>
        <p:spPr>
          <a:xfrm>
            <a:off x="1600200" y="2590800"/>
            <a:ext cx="1600200" cy="1447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rgbClr val="C00000"/>
                </a:solidFill>
              </a:rPr>
              <a:t>О</a:t>
            </a:r>
            <a:endParaRPr lang="ru-RU" sz="7200" b="1" dirty="0">
              <a:solidFill>
                <a:srgbClr val="C00000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791200" y="2667000"/>
            <a:ext cx="1600200" cy="1447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rgbClr val="C00000"/>
                </a:solidFill>
              </a:rPr>
              <a:t>А</a:t>
            </a:r>
            <a:endParaRPr lang="ru-RU" sz="7200" b="1" dirty="0">
              <a:solidFill>
                <a:srgbClr val="C00000"/>
              </a:solidFill>
            </a:endParaRPr>
          </a:p>
        </p:txBody>
      </p:sp>
      <p:sp>
        <p:nvSpPr>
          <p:cNvPr id="15" name="Управляющая кнопка: далее 14">
            <a:hlinkClick r:id="" action="ppaction://hlinkshowjump?jump=nextslide" highlightClick="1"/>
          </p:cNvPr>
          <p:cNvSpPr/>
          <p:nvPr/>
        </p:nvSpPr>
        <p:spPr>
          <a:xfrm>
            <a:off x="7467600" y="5638800"/>
            <a:ext cx="1371600" cy="838200"/>
          </a:xfrm>
          <a:prstGeom prst="actionButtonForwardNex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EFC1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pPr eaLnBrk="1" hangingPunct="1"/>
            <a:r>
              <a:rPr lang="ru-RU" sz="6000" b="1" i="1" dirty="0" smtClean="0">
                <a:solidFill>
                  <a:srgbClr val="FF3300"/>
                </a:solidFill>
                <a:latin typeface="+mn-lt"/>
                <a:ea typeface="+mn-ea"/>
                <a:cs typeface="+mn-cs"/>
              </a:rPr>
              <a:t>разл..гать</a:t>
            </a:r>
          </a:p>
        </p:txBody>
      </p:sp>
      <p:grpSp>
        <p:nvGrpSpPr>
          <p:cNvPr id="17412" name="Группа 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  <a:solidFill>
            <a:srgbClr val="FF6600"/>
          </a:solidFill>
        </p:grpSpPr>
        <p:sp>
          <p:nvSpPr>
            <p:cNvPr id="5" name="Прямоугольник 4"/>
            <p:cNvSpPr/>
            <p:nvPr/>
          </p:nvSpPr>
          <p:spPr>
            <a:xfrm>
              <a:off x="883920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7" name="Прямоугольник 6"/>
            <p:cNvSpPr/>
            <p:nvPr/>
          </p:nvSpPr>
          <p:spPr>
            <a:xfrm rot="5400000">
              <a:off x="4419600" y="-41148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8" name="Прямоугольник 7"/>
            <p:cNvSpPr/>
            <p:nvPr/>
          </p:nvSpPr>
          <p:spPr>
            <a:xfrm rot="5400000">
              <a:off x="4419600" y="24384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11" name="Овал 10"/>
          <p:cNvSpPr/>
          <p:nvPr/>
        </p:nvSpPr>
        <p:spPr>
          <a:xfrm>
            <a:off x="1600200" y="2590800"/>
            <a:ext cx="1600200" cy="1447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rgbClr val="C00000"/>
                </a:solidFill>
              </a:rPr>
              <a:t>О</a:t>
            </a:r>
            <a:endParaRPr lang="ru-RU" sz="7200" b="1" dirty="0">
              <a:solidFill>
                <a:srgbClr val="C00000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791200" y="2667000"/>
            <a:ext cx="1600200" cy="1447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rgbClr val="C00000"/>
                </a:solidFill>
              </a:rPr>
              <a:t>А</a:t>
            </a:r>
            <a:endParaRPr lang="ru-RU" sz="7200" b="1" dirty="0">
              <a:solidFill>
                <a:srgbClr val="C00000"/>
              </a:solidFill>
            </a:endParaRPr>
          </a:p>
        </p:txBody>
      </p:sp>
      <p:sp>
        <p:nvSpPr>
          <p:cNvPr id="15" name="Управляющая кнопка: далее 14">
            <a:hlinkClick r:id="" action="ppaction://hlinkshowjump?jump=nextslide" highlightClick="1"/>
          </p:cNvPr>
          <p:cNvSpPr/>
          <p:nvPr/>
        </p:nvSpPr>
        <p:spPr>
          <a:xfrm>
            <a:off x="7467600" y="5638800"/>
            <a:ext cx="1371600" cy="838200"/>
          </a:xfrm>
          <a:prstGeom prst="actionButtonForwardNex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A2A14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EFC1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914400"/>
          </a:xfrm>
        </p:spPr>
        <p:txBody>
          <a:bodyPr/>
          <a:lstStyle/>
          <a:p>
            <a:pPr eaLnBrk="1" hangingPunct="1"/>
            <a:r>
              <a:rPr lang="ru-RU" sz="6000" b="1" i="1" dirty="0" smtClean="0">
                <a:solidFill>
                  <a:srgbClr val="FF3300"/>
                </a:solidFill>
                <a:latin typeface="+mn-lt"/>
                <a:ea typeface="+mn-ea"/>
                <a:cs typeface="+mn-cs"/>
              </a:rPr>
              <a:t>пол..жение</a:t>
            </a:r>
          </a:p>
        </p:txBody>
      </p:sp>
      <p:grpSp>
        <p:nvGrpSpPr>
          <p:cNvPr id="18436" name="Группа 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  <a:solidFill>
            <a:srgbClr val="FF6600"/>
          </a:solidFill>
        </p:grpSpPr>
        <p:sp>
          <p:nvSpPr>
            <p:cNvPr id="5" name="Прямоугольник 4"/>
            <p:cNvSpPr/>
            <p:nvPr/>
          </p:nvSpPr>
          <p:spPr>
            <a:xfrm>
              <a:off x="883920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7" name="Прямоугольник 6"/>
            <p:cNvSpPr/>
            <p:nvPr/>
          </p:nvSpPr>
          <p:spPr>
            <a:xfrm rot="5400000">
              <a:off x="4419600" y="-41148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8" name="Прямоугольник 7"/>
            <p:cNvSpPr/>
            <p:nvPr/>
          </p:nvSpPr>
          <p:spPr>
            <a:xfrm rot="5400000">
              <a:off x="4419600" y="24384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11" name="Овал 10"/>
          <p:cNvSpPr/>
          <p:nvPr/>
        </p:nvSpPr>
        <p:spPr>
          <a:xfrm>
            <a:off x="1600200" y="2590800"/>
            <a:ext cx="1600200" cy="1447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rgbClr val="C00000"/>
                </a:solidFill>
              </a:rPr>
              <a:t>А</a:t>
            </a:r>
            <a:endParaRPr lang="ru-RU" sz="7200" b="1" dirty="0">
              <a:solidFill>
                <a:srgbClr val="C00000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791200" y="2667000"/>
            <a:ext cx="1600200" cy="1447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rgbClr val="C00000"/>
                </a:solidFill>
              </a:rPr>
              <a:t>О</a:t>
            </a:r>
            <a:endParaRPr lang="ru-RU" sz="7200" b="1" dirty="0">
              <a:solidFill>
                <a:srgbClr val="C00000"/>
              </a:solidFill>
            </a:endParaRPr>
          </a:p>
        </p:txBody>
      </p:sp>
      <p:sp>
        <p:nvSpPr>
          <p:cNvPr id="15" name="Управляющая кнопка: далее 14">
            <a:hlinkClick r:id="" action="ppaction://hlinkshowjump?jump=nextslide" highlightClick="1"/>
          </p:cNvPr>
          <p:cNvSpPr/>
          <p:nvPr/>
        </p:nvSpPr>
        <p:spPr>
          <a:xfrm>
            <a:off x="7467600" y="5638800"/>
            <a:ext cx="1371600" cy="838200"/>
          </a:xfrm>
          <a:prstGeom prst="actionButtonForwardNex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A2A14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EFC1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990600"/>
          </a:xfrm>
        </p:spPr>
        <p:txBody>
          <a:bodyPr/>
          <a:lstStyle/>
          <a:p>
            <a:pPr eaLnBrk="1" hangingPunct="1"/>
            <a:r>
              <a:rPr lang="ru-RU" sz="6000" b="1" i="1" dirty="0" smtClean="0">
                <a:solidFill>
                  <a:srgbClr val="FF3300"/>
                </a:solidFill>
                <a:latin typeface="+mn-lt"/>
                <a:ea typeface="+mn-ea"/>
                <a:cs typeface="+mn-cs"/>
              </a:rPr>
              <a:t>отл..жить</a:t>
            </a:r>
          </a:p>
        </p:txBody>
      </p:sp>
      <p:grpSp>
        <p:nvGrpSpPr>
          <p:cNvPr id="19460" name="Группа 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  <a:solidFill>
            <a:srgbClr val="FF6600"/>
          </a:solidFill>
        </p:grpSpPr>
        <p:sp>
          <p:nvSpPr>
            <p:cNvPr id="5" name="Прямоугольник 4"/>
            <p:cNvSpPr/>
            <p:nvPr/>
          </p:nvSpPr>
          <p:spPr>
            <a:xfrm>
              <a:off x="883920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7" name="Прямоугольник 6"/>
            <p:cNvSpPr/>
            <p:nvPr/>
          </p:nvSpPr>
          <p:spPr>
            <a:xfrm rot="5400000">
              <a:off x="4419600" y="-41148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8" name="Прямоугольник 7"/>
            <p:cNvSpPr/>
            <p:nvPr/>
          </p:nvSpPr>
          <p:spPr>
            <a:xfrm rot="5400000">
              <a:off x="4419600" y="24384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11" name="Овал 10"/>
          <p:cNvSpPr/>
          <p:nvPr/>
        </p:nvSpPr>
        <p:spPr>
          <a:xfrm>
            <a:off x="1600200" y="2590800"/>
            <a:ext cx="1600200" cy="1447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rgbClr val="C00000"/>
                </a:solidFill>
              </a:rPr>
              <a:t>О</a:t>
            </a:r>
            <a:endParaRPr lang="ru-RU" sz="7200" b="1" dirty="0">
              <a:solidFill>
                <a:srgbClr val="C00000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791200" y="2667000"/>
            <a:ext cx="1600200" cy="1447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rgbClr val="C00000"/>
                </a:solidFill>
              </a:rPr>
              <a:t>А</a:t>
            </a:r>
            <a:endParaRPr lang="ru-RU" sz="7200" b="1" dirty="0">
              <a:solidFill>
                <a:srgbClr val="C00000"/>
              </a:solidFill>
            </a:endParaRPr>
          </a:p>
        </p:txBody>
      </p:sp>
      <p:sp>
        <p:nvSpPr>
          <p:cNvPr id="15" name="Управляющая кнопка: далее 14">
            <a:hlinkClick r:id="" action="ppaction://hlinkshowjump?jump=nextslide" highlightClick="1"/>
          </p:cNvPr>
          <p:cNvSpPr/>
          <p:nvPr/>
        </p:nvSpPr>
        <p:spPr>
          <a:xfrm>
            <a:off x="7467600" y="5638800"/>
            <a:ext cx="1371600" cy="838200"/>
          </a:xfrm>
          <a:prstGeom prst="actionButtonForwardNex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EFC1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Овал 17"/>
          <p:cNvSpPr/>
          <p:nvPr/>
        </p:nvSpPr>
        <p:spPr>
          <a:xfrm>
            <a:off x="6477000" y="3505200"/>
            <a:ext cx="2286000" cy="1447800"/>
          </a:xfrm>
          <a:prstGeom prst="ellips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 smtClean="0">
              <a:solidFill>
                <a:srgbClr val="FF33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FF3300"/>
                </a:solidFill>
              </a:rPr>
              <a:t>сделай вывод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81000" y="2514600"/>
            <a:ext cx="4038600" cy="3840163"/>
          </a:xfrm>
          <a:noFill/>
          <a:ln/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i="1" dirty="0" smtClean="0">
              <a:solidFill>
                <a:srgbClr val="7030A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i="1" dirty="0" smtClean="0">
                <a:solidFill>
                  <a:srgbClr val="00B050"/>
                </a:solidFill>
              </a:rPr>
              <a:t>Правильный ответ</a:t>
            </a:r>
            <a:r>
              <a:rPr lang="ru-RU" b="1" i="1" dirty="0" smtClean="0">
                <a:solidFill>
                  <a:srgbClr val="008000"/>
                </a:solidFill>
              </a:rPr>
              <a:t>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i="1" dirty="0" smtClean="0">
                <a:solidFill>
                  <a:srgbClr val="FF0000"/>
                </a:solidFill>
              </a:rPr>
              <a:t>Ой! Ошибка!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i="1" dirty="0" smtClean="0">
                <a:solidFill>
                  <a:srgbClr val="FF0000"/>
                </a:solidFill>
              </a:rPr>
              <a:t>Повтори правило!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grpSp>
        <p:nvGrpSpPr>
          <p:cNvPr id="3078" name="Группа 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  <a:solidFill>
            <a:srgbClr val="FF6600"/>
          </a:solidFill>
        </p:grpSpPr>
        <p:sp>
          <p:nvSpPr>
            <p:cNvPr id="6" name="Прямоугольник 5"/>
            <p:cNvSpPr/>
            <p:nvPr/>
          </p:nvSpPr>
          <p:spPr>
            <a:xfrm>
              <a:off x="883920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8" name="Прямоугольник 7"/>
            <p:cNvSpPr/>
            <p:nvPr/>
          </p:nvSpPr>
          <p:spPr>
            <a:xfrm rot="5400000">
              <a:off x="4419600" y="-41148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9" name="Прямоугольник 8"/>
            <p:cNvSpPr/>
            <p:nvPr/>
          </p:nvSpPr>
          <p:spPr>
            <a:xfrm rot="5400000">
              <a:off x="4419600" y="24384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10" name="Овал 9"/>
          <p:cNvSpPr/>
          <p:nvPr/>
        </p:nvSpPr>
        <p:spPr>
          <a:xfrm>
            <a:off x="2667000" y="533400"/>
            <a:ext cx="2286000" cy="1524000"/>
          </a:xfrm>
          <a:prstGeom prst="ellips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FF3300"/>
                </a:solidFill>
              </a:rPr>
              <a:t>выдели суффикс </a:t>
            </a:r>
          </a:p>
        </p:txBody>
      </p:sp>
      <p:sp>
        <p:nvSpPr>
          <p:cNvPr id="14" name="Овал 13"/>
          <p:cNvSpPr/>
          <p:nvPr/>
        </p:nvSpPr>
        <p:spPr>
          <a:xfrm>
            <a:off x="381000" y="304800"/>
            <a:ext cx="2286000" cy="1524000"/>
          </a:xfrm>
          <a:prstGeom prst="ellips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FF3300"/>
                </a:solidFill>
              </a:rPr>
              <a:t>выдели корень</a:t>
            </a:r>
            <a:endParaRPr lang="ru-RU" sz="2400" b="1" dirty="0">
              <a:solidFill>
                <a:srgbClr val="FF3300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4953000" y="838200"/>
            <a:ext cx="2362200" cy="1524000"/>
          </a:xfrm>
          <a:prstGeom prst="ellips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FF3300"/>
                </a:solidFill>
              </a:rPr>
              <a:t>подчеркни согласный в корне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26" name="Управляющая кнопка: далее 25">
            <a:hlinkClick r:id="" action="ppaction://hlinkshowjump?jump=nextslide" highlightClick="1"/>
          </p:cNvPr>
          <p:cNvSpPr/>
          <p:nvPr/>
        </p:nvSpPr>
        <p:spPr>
          <a:xfrm>
            <a:off x="7467600" y="5638800"/>
            <a:ext cx="1371600" cy="838200"/>
          </a:xfrm>
          <a:prstGeom prst="actionButtonForwardNex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3581400" y="5715000"/>
            <a:ext cx="609600" cy="533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Выноска-облако 22"/>
          <p:cNvSpPr/>
          <p:nvPr/>
        </p:nvSpPr>
        <p:spPr>
          <a:xfrm>
            <a:off x="304800" y="2667000"/>
            <a:ext cx="4267200" cy="2362200"/>
          </a:xfrm>
          <a:prstGeom prst="cloudCallout">
            <a:avLst>
              <a:gd name="adj1" fmla="val 61415"/>
              <a:gd name="adj2" fmla="val -9511"/>
            </a:avLst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3300"/>
                </a:solidFill>
                <a:latin typeface="+mj-lt"/>
              </a:rPr>
              <a:t>Привет! Я Буки </a:t>
            </a:r>
            <a:r>
              <a:rPr lang="ru-RU" sz="2400" b="1" dirty="0" err="1" smtClean="0">
                <a:solidFill>
                  <a:srgbClr val="FF3300"/>
                </a:solidFill>
                <a:latin typeface="+mj-lt"/>
              </a:rPr>
              <a:t>Ведукин</a:t>
            </a:r>
            <a:r>
              <a:rPr lang="ru-RU" sz="2400" b="1" dirty="0" smtClean="0">
                <a:solidFill>
                  <a:srgbClr val="FF3300"/>
                </a:solidFill>
                <a:latin typeface="+mj-lt"/>
              </a:rPr>
              <a:t>. Я открою вам несколько секретов!</a:t>
            </a:r>
            <a:endParaRPr lang="ru-RU" sz="2400" b="1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3581400" y="5029200"/>
            <a:ext cx="609600" cy="533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" name="Выноска-облако 29"/>
          <p:cNvSpPr/>
          <p:nvPr/>
        </p:nvSpPr>
        <p:spPr>
          <a:xfrm>
            <a:off x="1219200" y="1676400"/>
            <a:ext cx="3581400" cy="1524000"/>
          </a:xfrm>
          <a:prstGeom prst="cloudCallout">
            <a:avLst>
              <a:gd name="adj1" fmla="val 49290"/>
              <a:gd name="adj2" fmla="val 67766"/>
            </a:avLst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1600200" y="1905000"/>
            <a:ext cx="32578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3300"/>
                </a:solidFill>
                <a:latin typeface="+mj-lt"/>
              </a:rPr>
              <a:t>Повтори правило</a:t>
            </a:r>
            <a:r>
              <a:rPr lang="ru-RU" sz="2800" b="1" dirty="0" smtClean="0">
                <a:solidFill>
                  <a:srgbClr val="FF0000"/>
                </a:solidFill>
                <a:latin typeface="+mj-lt"/>
              </a:rPr>
              <a:t>!!!</a:t>
            </a:r>
            <a:endParaRPr lang="ru-RU" sz="2800" b="1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3124200" y="6019800"/>
            <a:ext cx="3048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3200400" y="5410200"/>
            <a:ext cx="304800" cy="1588"/>
          </a:xfrm>
          <a:prstGeom prst="straightConnector1">
            <a:avLst/>
          </a:prstGeom>
          <a:ln>
            <a:solidFill>
              <a:srgbClr val="0099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27" name="Picture 2" descr="http://xn--80aebb2bcawcb3a5k.xn--p1ai/wp-content/uploads/2017/06/%D0%A1%D0%B0%D0%B9%D1%82%D1%91%D0%BD%D0%BE%D0%BA2-e150213024278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4648200" y="2743200"/>
            <a:ext cx="2433088" cy="2819400"/>
          </a:xfrm>
          <a:prstGeom prst="rect">
            <a:avLst/>
          </a:prstGeom>
          <a:noFill/>
        </p:spPr>
      </p:pic>
      <p:sp>
        <p:nvSpPr>
          <p:cNvPr id="32" name="Овал 31"/>
          <p:cNvSpPr/>
          <p:nvPr/>
        </p:nvSpPr>
        <p:spPr>
          <a:xfrm>
            <a:off x="6477000" y="2057400"/>
            <a:ext cx="2286000" cy="1447800"/>
          </a:xfrm>
          <a:prstGeom prst="ellips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 smtClean="0">
              <a:solidFill>
                <a:srgbClr val="FF33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FF3300"/>
                </a:solidFill>
              </a:rPr>
              <a:t>поставь ударение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34" name="Управляющая кнопка: настраиваемая 33">
            <a:hlinkClick r:id="rId3" action="ppaction://hlinksldjump" highlightClick="1"/>
          </p:cNvPr>
          <p:cNvSpPr/>
          <p:nvPr/>
        </p:nvSpPr>
        <p:spPr>
          <a:xfrm>
            <a:off x="4343400" y="5943600"/>
            <a:ext cx="762000" cy="457200"/>
          </a:xfrm>
          <a:prstGeom prst="actionButtonBlank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2"/>
                </a:solidFill>
              </a:rPr>
              <a:t>Т</a:t>
            </a:r>
            <a:endParaRPr lang="ru-RU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14400"/>
          </a:xfrm>
        </p:spPr>
        <p:txBody>
          <a:bodyPr/>
          <a:lstStyle/>
          <a:p>
            <a:pPr eaLnBrk="1" hangingPunct="1"/>
            <a:r>
              <a:rPr lang="ru-RU" dirty="0" smtClean="0"/>
              <a:t/>
            </a:r>
            <a:br>
              <a:rPr lang="ru-RU" dirty="0" smtClean="0"/>
            </a:br>
            <a:r>
              <a:rPr lang="ru-RU" sz="6000" b="1" i="1" dirty="0" smtClean="0">
                <a:solidFill>
                  <a:srgbClr val="FF3300"/>
                </a:solidFill>
                <a:latin typeface="+mn-lt"/>
                <a:ea typeface="+mn-ea"/>
                <a:cs typeface="+mn-cs"/>
              </a:rPr>
              <a:t>зал..жить</a:t>
            </a:r>
            <a:r>
              <a:rPr lang="ru-RU" sz="5400" b="1" i="1" dirty="0" smtClean="0">
                <a:solidFill>
                  <a:srgbClr val="7030A0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5400" b="1" i="1" dirty="0" smtClean="0">
                <a:solidFill>
                  <a:srgbClr val="7030A0"/>
                </a:solidFill>
                <a:latin typeface="+mn-lt"/>
                <a:ea typeface="+mn-ea"/>
                <a:cs typeface="+mn-cs"/>
              </a:rPr>
            </a:br>
            <a:endParaRPr lang="ru-RU" sz="5400" b="1" i="1" dirty="0" smtClean="0">
              <a:solidFill>
                <a:srgbClr val="7030A0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20484" name="Группа 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  <a:solidFill>
            <a:srgbClr val="FF6600"/>
          </a:solidFill>
        </p:grpSpPr>
        <p:sp>
          <p:nvSpPr>
            <p:cNvPr id="5" name="Прямоугольник 4"/>
            <p:cNvSpPr/>
            <p:nvPr/>
          </p:nvSpPr>
          <p:spPr>
            <a:xfrm>
              <a:off x="883920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7" name="Прямоугольник 6"/>
            <p:cNvSpPr/>
            <p:nvPr/>
          </p:nvSpPr>
          <p:spPr>
            <a:xfrm rot="5400000">
              <a:off x="4419600" y="-41148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8" name="Прямоугольник 7"/>
            <p:cNvSpPr/>
            <p:nvPr/>
          </p:nvSpPr>
          <p:spPr>
            <a:xfrm rot="5400000">
              <a:off x="4419600" y="24384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11" name="Овал 10"/>
          <p:cNvSpPr/>
          <p:nvPr/>
        </p:nvSpPr>
        <p:spPr>
          <a:xfrm>
            <a:off x="1600200" y="2590800"/>
            <a:ext cx="1600200" cy="1447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rgbClr val="C00000"/>
                </a:solidFill>
              </a:rPr>
              <a:t>А</a:t>
            </a:r>
            <a:endParaRPr lang="ru-RU" sz="7200" b="1" dirty="0">
              <a:solidFill>
                <a:srgbClr val="C00000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791200" y="2667000"/>
            <a:ext cx="1600200" cy="1447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rgbClr val="C00000"/>
                </a:solidFill>
              </a:rPr>
              <a:t>О</a:t>
            </a:r>
            <a:endParaRPr lang="ru-RU" sz="7200" b="1" dirty="0">
              <a:solidFill>
                <a:srgbClr val="C00000"/>
              </a:solidFill>
            </a:endParaRPr>
          </a:p>
        </p:txBody>
      </p:sp>
      <p:sp>
        <p:nvSpPr>
          <p:cNvPr id="15" name="Управляющая кнопка: далее 14">
            <a:hlinkClick r:id="" action="ppaction://hlinkshowjump?jump=nextslide" highlightClick="1"/>
          </p:cNvPr>
          <p:cNvSpPr/>
          <p:nvPr/>
        </p:nvSpPr>
        <p:spPr>
          <a:xfrm>
            <a:off x="7467600" y="5638800"/>
            <a:ext cx="1371600" cy="838200"/>
          </a:xfrm>
          <a:prstGeom prst="actionButtonForwardNex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A2A14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EFC1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eaLnBrk="1" hangingPunct="1"/>
            <a:r>
              <a:rPr lang="ru-RU" sz="6000" b="1" i="1" dirty="0" smtClean="0">
                <a:solidFill>
                  <a:srgbClr val="FF3300"/>
                </a:solidFill>
                <a:latin typeface="+mn-lt"/>
                <a:ea typeface="+mn-ea"/>
                <a:cs typeface="+mn-cs"/>
              </a:rPr>
              <a:t>разл..жили</a:t>
            </a:r>
          </a:p>
        </p:txBody>
      </p:sp>
      <p:grpSp>
        <p:nvGrpSpPr>
          <p:cNvPr id="21508" name="Группа 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  <a:solidFill>
            <a:srgbClr val="FF6600"/>
          </a:solidFill>
        </p:grpSpPr>
        <p:sp>
          <p:nvSpPr>
            <p:cNvPr id="5" name="Прямоугольник 4"/>
            <p:cNvSpPr/>
            <p:nvPr/>
          </p:nvSpPr>
          <p:spPr>
            <a:xfrm>
              <a:off x="883920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7" name="Прямоугольник 6"/>
            <p:cNvSpPr/>
            <p:nvPr/>
          </p:nvSpPr>
          <p:spPr>
            <a:xfrm rot="5400000">
              <a:off x="4419600" y="-41148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8" name="Прямоугольник 7"/>
            <p:cNvSpPr/>
            <p:nvPr/>
          </p:nvSpPr>
          <p:spPr>
            <a:xfrm rot="5400000">
              <a:off x="4419600" y="24384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11" name="Овал 10"/>
          <p:cNvSpPr/>
          <p:nvPr/>
        </p:nvSpPr>
        <p:spPr>
          <a:xfrm>
            <a:off x="1600200" y="2590800"/>
            <a:ext cx="1600200" cy="1447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rgbClr val="C00000"/>
                </a:solidFill>
              </a:rPr>
              <a:t>О</a:t>
            </a:r>
            <a:endParaRPr lang="ru-RU" sz="7200" b="1" dirty="0">
              <a:solidFill>
                <a:srgbClr val="C00000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791200" y="2667000"/>
            <a:ext cx="1600200" cy="1447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rgbClr val="C00000"/>
                </a:solidFill>
              </a:rPr>
              <a:t>А</a:t>
            </a:r>
            <a:endParaRPr lang="ru-RU" sz="7200" b="1" dirty="0">
              <a:solidFill>
                <a:srgbClr val="C00000"/>
              </a:solidFill>
            </a:endParaRPr>
          </a:p>
        </p:txBody>
      </p:sp>
      <p:sp>
        <p:nvSpPr>
          <p:cNvPr id="15" name="Управляющая кнопка: далее 14">
            <a:hlinkClick r:id="" action="ppaction://hlinkshowjump?jump=nextslide" highlightClick="1"/>
          </p:cNvPr>
          <p:cNvSpPr/>
          <p:nvPr/>
        </p:nvSpPr>
        <p:spPr>
          <a:xfrm>
            <a:off x="7467600" y="5638800"/>
            <a:ext cx="1371600" cy="838200"/>
          </a:xfrm>
          <a:prstGeom prst="actionButtonForwardNex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EFC1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pPr eaLnBrk="1" hangingPunct="1"/>
            <a:r>
              <a:rPr lang="ru-RU" sz="6000" b="1" i="1" dirty="0" smtClean="0">
                <a:solidFill>
                  <a:srgbClr val="FF3300"/>
                </a:solidFill>
                <a:latin typeface="+mn-lt"/>
                <a:ea typeface="+mn-ea"/>
                <a:cs typeface="+mn-cs"/>
              </a:rPr>
              <a:t>предпол..гать</a:t>
            </a:r>
          </a:p>
        </p:txBody>
      </p:sp>
      <p:grpSp>
        <p:nvGrpSpPr>
          <p:cNvPr id="22532" name="Группа 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  <a:solidFill>
            <a:srgbClr val="FF6600"/>
          </a:solidFill>
        </p:grpSpPr>
        <p:sp>
          <p:nvSpPr>
            <p:cNvPr id="5" name="Прямоугольник 4"/>
            <p:cNvSpPr/>
            <p:nvPr/>
          </p:nvSpPr>
          <p:spPr>
            <a:xfrm>
              <a:off x="883920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7" name="Прямоугольник 6"/>
            <p:cNvSpPr/>
            <p:nvPr/>
          </p:nvSpPr>
          <p:spPr>
            <a:xfrm rot="5400000">
              <a:off x="4419600" y="-41148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8" name="Прямоугольник 7"/>
            <p:cNvSpPr/>
            <p:nvPr/>
          </p:nvSpPr>
          <p:spPr>
            <a:xfrm rot="5400000">
              <a:off x="4419600" y="24384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11" name="Овал 10"/>
          <p:cNvSpPr/>
          <p:nvPr/>
        </p:nvSpPr>
        <p:spPr>
          <a:xfrm>
            <a:off x="1600200" y="2590800"/>
            <a:ext cx="1600200" cy="1447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rgbClr val="C00000"/>
                </a:solidFill>
              </a:rPr>
              <a:t>О</a:t>
            </a:r>
            <a:endParaRPr lang="ru-RU" sz="7200" b="1" dirty="0">
              <a:solidFill>
                <a:srgbClr val="C00000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791200" y="2667000"/>
            <a:ext cx="1600200" cy="1447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rgbClr val="C00000"/>
                </a:solidFill>
              </a:rPr>
              <a:t>А</a:t>
            </a:r>
            <a:endParaRPr lang="ru-RU" sz="7200" b="1" dirty="0">
              <a:solidFill>
                <a:srgbClr val="C00000"/>
              </a:solidFill>
            </a:endParaRPr>
          </a:p>
        </p:txBody>
      </p:sp>
      <p:sp>
        <p:nvSpPr>
          <p:cNvPr id="15" name="Управляющая кнопка: далее 14">
            <a:hlinkClick r:id="" action="ppaction://hlinkshowjump?jump=nextslide" highlightClick="1"/>
          </p:cNvPr>
          <p:cNvSpPr/>
          <p:nvPr/>
        </p:nvSpPr>
        <p:spPr>
          <a:xfrm>
            <a:off x="7467600" y="5638800"/>
            <a:ext cx="1371600" cy="838200"/>
          </a:xfrm>
          <a:prstGeom prst="actionButtonForwardNex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A2A14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EFC1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524000"/>
          </a:xfrm>
        </p:spPr>
        <p:txBody>
          <a:bodyPr/>
          <a:lstStyle/>
          <a:p>
            <a:pPr eaLnBrk="1" hangingPunct="1"/>
            <a:r>
              <a:rPr lang="ru-RU" sz="6000" b="1" i="1" dirty="0" smtClean="0">
                <a:solidFill>
                  <a:srgbClr val="FF3300"/>
                </a:solidFill>
                <a:latin typeface="+mn-lt"/>
                <a:ea typeface="+mn-ea"/>
                <a:cs typeface="+mn-cs"/>
              </a:rPr>
              <a:t>сл..жение</a:t>
            </a:r>
          </a:p>
        </p:txBody>
      </p:sp>
      <p:grpSp>
        <p:nvGrpSpPr>
          <p:cNvPr id="23556" name="Группа 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  <a:solidFill>
            <a:srgbClr val="FF6600"/>
          </a:solidFill>
        </p:grpSpPr>
        <p:sp>
          <p:nvSpPr>
            <p:cNvPr id="5" name="Прямоугольник 4"/>
            <p:cNvSpPr/>
            <p:nvPr/>
          </p:nvSpPr>
          <p:spPr>
            <a:xfrm>
              <a:off x="883920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7" name="Прямоугольник 6"/>
            <p:cNvSpPr/>
            <p:nvPr/>
          </p:nvSpPr>
          <p:spPr>
            <a:xfrm rot="5400000">
              <a:off x="4419600" y="-41148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8" name="Прямоугольник 7"/>
            <p:cNvSpPr/>
            <p:nvPr/>
          </p:nvSpPr>
          <p:spPr>
            <a:xfrm rot="5400000">
              <a:off x="4419600" y="24384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11" name="Овал 10"/>
          <p:cNvSpPr/>
          <p:nvPr/>
        </p:nvSpPr>
        <p:spPr>
          <a:xfrm>
            <a:off x="1600200" y="2590800"/>
            <a:ext cx="1600200" cy="1447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rgbClr val="C00000"/>
                </a:solidFill>
              </a:rPr>
              <a:t>А</a:t>
            </a:r>
            <a:endParaRPr lang="ru-RU" sz="7200" b="1" dirty="0">
              <a:solidFill>
                <a:srgbClr val="C00000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791200" y="2667000"/>
            <a:ext cx="1600200" cy="1447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rgbClr val="C00000"/>
                </a:solidFill>
              </a:rPr>
              <a:t>О</a:t>
            </a:r>
            <a:endParaRPr lang="ru-RU" sz="7200" b="1" dirty="0">
              <a:solidFill>
                <a:srgbClr val="C00000"/>
              </a:solidFill>
            </a:endParaRPr>
          </a:p>
        </p:txBody>
      </p:sp>
      <p:sp>
        <p:nvSpPr>
          <p:cNvPr id="15" name="Управляющая кнопка: далее 14">
            <a:hlinkClick r:id="" action="ppaction://hlinkshowjump?jump=nextslide" highlightClick="1"/>
          </p:cNvPr>
          <p:cNvSpPr/>
          <p:nvPr/>
        </p:nvSpPr>
        <p:spPr>
          <a:xfrm>
            <a:off x="7467600" y="5638800"/>
            <a:ext cx="1371600" cy="838200"/>
          </a:xfrm>
          <a:prstGeom prst="actionButtonForwardNex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A2A14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EFC1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990600"/>
          </a:xfrm>
        </p:spPr>
        <p:txBody>
          <a:bodyPr/>
          <a:lstStyle/>
          <a:p>
            <a:pPr eaLnBrk="1" hangingPunct="1"/>
            <a:r>
              <a:rPr lang="ru-RU" sz="6000" b="1" i="1" dirty="0" smtClean="0">
                <a:solidFill>
                  <a:srgbClr val="FF3300"/>
                </a:solidFill>
                <a:latin typeface="+mn-lt"/>
                <a:ea typeface="+mn-ea"/>
                <a:cs typeface="+mn-cs"/>
              </a:rPr>
              <a:t>нал..жение</a:t>
            </a:r>
          </a:p>
        </p:txBody>
      </p:sp>
      <p:grpSp>
        <p:nvGrpSpPr>
          <p:cNvPr id="24580" name="Группа 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  <a:solidFill>
            <a:srgbClr val="FF6600"/>
          </a:solidFill>
        </p:grpSpPr>
        <p:sp>
          <p:nvSpPr>
            <p:cNvPr id="5" name="Прямоугольник 4"/>
            <p:cNvSpPr/>
            <p:nvPr/>
          </p:nvSpPr>
          <p:spPr>
            <a:xfrm>
              <a:off x="883920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7" name="Прямоугольник 6"/>
            <p:cNvSpPr/>
            <p:nvPr/>
          </p:nvSpPr>
          <p:spPr>
            <a:xfrm rot="5400000">
              <a:off x="4419600" y="-41148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8" name="Прямоугольник 7"/>
            <p:cNvSpPr/>
            <p:nvPr/>
          </p:nvSpPr>
          <p:spPr>
            <a:xfrm rot="5400000">
              <a:off x="4419600" y="24384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11" name="Овал 10"/>
          <p:cNvSpPr/>
          <p:nvPr/>
        </p:nvSpPr>
        <p:spPr>
          <a:xfrm>
            <a:off x="1600200" y="2590800"/>
            <a:ext cx="1600200" cy="1447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rgbClr val="C00000"/>
                </a:solidFill>
              </a:rPr>
              <a:t>О</a:t>
            </a:r>
            <a:endParaRPr lang="ru-RU" sz="7200" b="1" dirty="0">
              <a:solidFill>
                <a:srgbClr val="C00000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791200" y="2667000"/>
            <a:ext cx="1600200" cy="1447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rgbClr val="C00000"/>
                </a:solidFill>
              </a:rPr>
              <a:t>А</a:t>
            </a:r>
            <a:endParaRPr lang="ru-RU" sz="7200" b="1" dirty="0">
              <a:solidFill>
                <a:srgbClr val="C00000"/>
              </a:solidFill>
            </a:endParaRPr>
          </a:p>
        </p:txBody>
      </p:sp>
      <p:sp>
        <p:nvSpPr>
          <p:cNvPr id="15" name="Управляющая кнопка: далее 14">
            <a:hlinkClick r:id="" action="ppaction://hlinkshowjump?jump=nextslide" highlightClick="1"/>
          </p:cNvPr>
          <p:cNvSpPr/>
          <p:nvPr/>
        </p:nvSpPr>
        <p:spPr>
          <a:xfrm>
            <a:off x="7467600" y="5638800"/>
            <a:ext cx="1371600" cy="838200"/>
          </a:xfrm>
          <a:prstGeom prst="actionButtonForwardNex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EFC1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990600"/>
          </a:xfrm>
        </p:spPr>
        <p:txBody>
          <a:bodyPr/>
          <a:lstStyle/>
          <a:p>
            <a:pPr eaLnBrk="1" hangingPunct="1"/>
            <a:r>
              <a:rPr lang="ru-RU" sz="6000" b="1" i="1" dirty="0" smtClean="0">
                <a:solidFill>
                  <a:srgbClr val="7030A0"/>
                </a:solidFill>
              </a:rPr>
              <a:t/>
            </a:r>
            <a:br>
              <a:rPr lang="ru-RU" sz="6000" b="1" i="1" dirty="0" smtClean="0">
                <a:solidFill>
                  <a:srgbClr val="7030A0"/>
                </a:solidFill>
              </a:rPr>
            </a:br>
            <a:r>
              <a:rPr lang="ru-RU" sz="6000" b="1" i="1" dirty="0" smtClean="0">
                <a:solidFill>
                  <a:srgbClr val="FF3300"/>
                </a:solidFill>
              </a:rPr>
              <a:t>прил..гайте</a:t>
            </a:r>
            <a:r>
              <a:rPr lang="ru-RU" sz="6000" b="1" i="1" dirty="0" smtClean="0">
                <a:solidFill>
                  <a:srgbClr val="7030A0"/>
                </a:solidFill>
              </a:rPr>
              <a:t/>
            </a:r>
            <a:br>
              <a:rPr lang="ru-RU" sz="6000" b="1" i="1" dirty="0" smtClean="0">
                <a:solidFill>
                  <a:srgbClr val="7030A0"/>
                </a:solidFill>
              </a:rPr>
            </a:br>
            <a:endParaRPr lang="ru-RU" sz="6000" b="1" i="1" dirty="0" smtClean="0">
              <a:solidFill>
                <a:srgbClr val="7030A0"/>
              </a:solidFill>
            </a:endParaRPr>
          </a:p>
        </p:txBody>
      </p:sp>
      <p:grpSp>
        <p:nvGrpSpPr>
          <p:cNvPr id="2" name="Группа 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  <a:solidFill>
            <a:srgbClr val="FF6600"/>
          </a:solidFill>
        </p:grpSpPr>
        <p:sp>
          <p:nvSpPr>
            <p:cNvPr id="5" name="Прямоугольник 4"/>
            <p:cNvSpPr/>
            <p:nvPr/>
          </p:nvSpPr>
          <p:spPr>
            <a:xfrm>
              <a:off x="883920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7" name="Прямоугольник 6"/>
            <p:cNvSpPr/>
            <p:nvPr/>
          </p:nvSpPr>
          <p:spPr>
            <a:xfrm rot="5400000">
              <a:off x="4419600" y="-41148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8" name="Прямоугольник 7"/>
            <p:cNvSpPr/>
            <p:nvPr/>
          </p:nvSpPr>
          <p:spPr>
            <a:xfrm rot="5400000">
              <a:off x="4419600" y="24384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11" name="Овал 10"/>
          <p:cNvSpPr/>
          <p:nvPr/>
        </p:nvSpPr>
        <p:spPr>
          <a:xfrm>
            <a:off x="1600200" y="2590800"/>
            <a:ext cx="1600200" cy="1447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rgbClr val="C00000"/>
                </a:solidFill>
              </a:rPr>
              <a:t>О</a:t>
            </a:r>
            <a:endParaRPr lang="ru-RU" sz="7200" b="1" dirty="0">
              <a:solidFill>
                <a:srgbClr val="C00000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791200" y="2667000"/>
            <a:ext cx="1600200" cy="1447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rgbClr val="C00000"/>
                </a:solidFill>
              </a:rPr>
              <a:t>А</a:t>
            </a:r>
            <a:endParaRPr lang="ru-RU" sz="7200" b="1" dirty="0">
              <a:solidFill>
                <a:srgbClr val="C00000"/>
              </a:solidFill>
            </a:endParaRPr>
          </a:p>
        </p:txBody>
      </p:sp>
      <p:sp>
        <p:nvSpPr>
          <p:cNvPr id="15" name="Управляющая кнопка: далее 14">
            <a:hlinkClick r:id="" action="ppaction://hlinkshowjump?jump=nextslide" highlightClick="1"/>
          </p:cNvPr>
          <p:cNvSpPr/>
          <p:nvPr/>
        </p:nvSpPr>
        <p:spPr>
          <a:xfrm>
            <a:off x="7467600" y="5638800"/>
            <a:ext cx="1371600" cy="838200"/>
          </a:xfrm>
          <a:prstGeom prst="actionButtonForwardNex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A2A14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EFC1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295400"/>
          </a:xfrm>
        </p:spPr>
        <p:txBody>
          <a:bodyPr/>
          <a:lstStyle/>
          <a:p>
            <a:pPr eaLnBrk="1" hangingPunct="1"/>
            <a:r>
              <a:rPr lang="ru-RU" sz="6000" b="1" i="1" dirty="0" smtClean="0">
                <a:solidFill>
                  <a:srgbClr val="FF3300"/>
                </a:solidFill>
                <a:latin typeface="+mn-lt"/>
                <a:ea typeface="+mn-ea"/>
                <a:cs typeface="+mn-cs"/>
              </a:rPr>
              <a:t>зал..жить</a:t>
            </a:r>
          </a:p>
        </p:txBody>
      </p:sp>
      <p:grpSp>
        <p:nvGrpSpPr>
          <p:cNvPr id="25604" name="Группа 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  <a:solidFill>
            <a:srgbClr val="FF6600"/>
          </a:solidFill>
        </p:grpSpPr>
        <p:sp>
          <p:nvSpPr>
            <p:cNvPr id="5" name="Прямоугольник 4"/>
            <p:cNvSpPr/>
            <p:nvPr/>
          </p:nvSpPr>
          <p:spPr>
            <a:xfrm>
              <a:off x="883920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7" name="Прямоугольник 6"/>
            <p:cNvSpPr/>
            <p:nvPr/>
          </p:nvSpPr>
          <p:spPr>
            <a:xfrm rot="5400000">
              <a:off x="4419600" y="-41148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8" name="Прямоугольник 7"/>
            <p:cNvSpPr/>
            <p:nvPr/>
          </p:nvSpPr>
          <p:spPr>
            <a:xfrm rot="5400000">
              <a:off x="4419600" y="24384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11" name="Овал 10"/>
          <p:cNvSpPr/>
          <p:nvPr/>
        </p:nvSpPr>
        <p:spPr>
          <a:xfrm>
            <a:off x="1600200" y="2590800"/>
            <a:ext cx="1600200" cy="1447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rgbClr val="C00000"/>
                </a:solidFill>
              </a:rPr>
              <a:t>А</a:t>
            </a:r>
            <a:endParaRPr lang="ru-RU" sz="7200" b="1" dirty="0">
              <a:solidFill>
                <a:srgbClr val="C00000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791200" y="2667000"/>
            <a:ext cx="1600200" cy="1447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rgbClr val="C00000"/>
                </a:solidFill>
              </a:rPr>
              <a:t>О</a:t>
            </a:r>
            <a:endParaRPr lang="ru-RU" sz="7200" b="1" dirty="0">
              <a:solidFill>
                <a:srgbClr val="C00000"/>
              </a:solidFill>
            </a:endParaRPr>
          </a:p>
        </p:txBody>
      </p:sp>
      <p:sp>
        <p:nvSpPr>
          <p:cNvPr id="15" name="Управляющая кнопка: далее 14">
            <a:hlinkClick r:id="" action="ppaction://hlinkshowjump?jump=nextslide" highlightClick="1"/>
          </p:cNvPr>
          <p:cNvSpPr/>
          <p:nvPr/>
        </p:nvSpPr>
        <p:spPr>
          <a:xfrm>
            <a:off x="7467600" y="5638800"/>
            <a:ext cx="1371600" cy="838200"/>
          </a:xfrm>
          <a:prstGeom prst="actionButtonForwardNex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A2A14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EFC1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219200"/>
          </a:xfrm>
        </p:spPr>
        <p:txBody>
          <a:bodyPr/>
          <a:lstStyle/>
          <a:p>
            <a:pPr eaLnBrk="1" hangingPunct="1"/>
            <a:r>
              <a:rPr lang="ru-RU" sz="6000" b="1" i="1" dirty="0" smtClean="0">
                <a:solidFill>
                  <a:srgbClr val="FF3300"/>
                </a:solidFill>
                <a:latin typeface="+mn-lt"/>
                <a:ea typeface="+mn-ea"/>
                <a:cs typeface="+mn-cs"/>
              </a:rPr>
              <a:t>вл..жения</a:t>
            </a:r>
          </a:p>
        </p:txBody>
      </p:sp>
      <p:grpSp>
        <p:nvGrpSpPr>
          <p:cNvPr id="26628" name="Группа 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  <a:solidFill>
            <a:srgbClr val="FF6600"/>
          </a:solidFill>
        </p:grpSpPr>
        <p:sp>
          <p:nvSpPr>
            <p:cNvPr id="5" name="Прямоугольник 4"/>
            <p:cNvSpPr/>
            <p:nvPr/>
          </p:nvSpPr>
          <p:spPr>
            <a:xfrm>
              <a:off x="883920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7" name="Прямоугольник 6"/>
            <p:cNvSpPr/>
            <p:nvPr/>
          </p:nvSpPr>
          <p:spPr>
            <a:xfrm rot="5400000">
              <a:off x="4419600" y="-41148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8" name="Прямоугольник 7"/>
            <p:cNvSpPr/>
            <p:nvPr/>
          </p:nvSpPr>
          <p:spPr>
            <a:xfrm rot="5400000">
              <a:off x="4419600" y="24384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11" name="Овал 10"/>
          <p:cNvSpPr/>
          <p:nvPr/>
        </p:nvSpPr>
        <p:spPr>
          <a:xfrm>
            <a:off x="1600200" y="2590800"/>
            <a:ext cx="1600200" cy="1447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rgbClr val="C00000"/>
                </a:solidFill>
              </a:rPr>
              <a:t>А</a:t>
            </a:r>
            <a:endParaRPr lang="ru-RU" sz="7200" b="1" dirty="0">
              <a:solidFill>
                <a:srgbClr val="C00000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791200" y="2667000"/>
            <a:ext cx="1600200" cy="1447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rgbClr val="C00000"/>
                </a:solidFill>
              </a:rPr>
              <a:t>О</a:t>
            </a:r>
            <a:endParaRPr lang="ru-RU" sz="7200" b="1" dirty="0">
              <a:solidFill>
                <a:srgbClr val="C00000"/>
              </a:solidFill>
            </a:endParaRPr>
          </a:p>
        </p:txBody>
      </p:sp>
      <p:sp>
        <p:nvSpPr>
          <p:cNvPr id="15" name="Управляющая кнопка: далее 14">
            <a:hlinkClick r:id="" action="ppaction://hlinkshowjump?jump=nextslide" highlightClick="1"/>
          </p:cNvPr>
          <p:cNvSpPr/>
          <p:nvPr/>
        </p:nvSpPr>
        <p:spPr>
          <a:xfrm>
            <a:off x="7467600" y="5638800"/>
            <a:ext cx="1371600" cy="838200"/>
          </a:xfrm>
          <a:prstGeom prst="actionButtonForwardNex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A2A14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EFC1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/>
          <a:lstStyle/>
          <a:p>
            <a:pPr eaLnBrk="1" hangingPunct="1"/>
            <a:r>
              <a:rPr lang="ru-RU" sz="6000" b="1" i="1" dirty="0" smtClean="0">
                <a:solidFill>
                  <a:srgbClr val="FF3300"/>
                </a:solidFill>
                <a:latin typeface="+mn-lt"/>
                <a:ea typeface="+mn-ea"/>
                <a:cs typeface="+mn-cs"/>
              </a:rPr>
              <a:t>пол..гаться</a:t>
            </a:r>
          </a:p>
        </p:txBody>
      </p:sp>
      <p:grpSp>
        <p:nvGrpSpPr>
          <p:cNvPr id="27652" name="Группа 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  <a:solidFill>
            <a:srgbClr val="FF6600"/>
          </a:solidFill>
        </p:grpSpPr>
        <p:sp>
          <p:nvSpPr>
            <p:cNvPr id="5" name="Прямоугольник 4"/>
            <p:cNvSpPr/>
            <p:nvPr/>
          </p:nvSpPr>
          <p:spPr>
            <a:xfrm>
              <a:off x="883920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7" name="Прямоугольник 6"/>
            <p:cNvSpPr/>
            <p:nvPr/>
          </p:nvSpPr>
          <p:spPr>
            <a:xfrm rot="5400000">
              <a:off x="4419600" y="-41148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8" name="Прямоугольник 7"/>
            <p:cNvSpPr/>
            <p:nvPr/>
          </p:nvSpPr>
          <p:spPr>
            <a:xfrm rot="5400000">
              <a:off x="4419600" y="24384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11" name="Овал 10"/>
          <p:cNvSpPr/>
          <p:nvPr/>
        </p:nvSpPr>
        <p:spPr>
          <a:xfrm>
            <a:off x="1600200" y="2590800"/>
            <a:ext cx="1600200" cy="1447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rgbClr val="C00000"/>
                </a:solidFill>
              </a:rPr>
              <a:t>А</a:t>
            </a:r>
            <a:endParaRPr lang="ru-RU" sz="7200" b="1" dirty="0">
              <a:solidFill>
                <a:srgbClr val="C00000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791200" y="2667000"/>
            <a:ext cx="1600200" cy="1447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rgbClr val="C00000"/>
                </a:solidFill>
              </a:rPr>
              <a:t>О</a:t>
            </a:r>
            <a:endParaRPr lang="ru-RU" sz="7200" b="1" dirty="0">
              <a:solidFill>
                <a:srgbClr val="C00000"/>
              </a:solidFill>
            </a:endParaRPr>
          </a:p>
        </p:txBody>
      </p:sp>
      <p:sp>
        <p:nvSpPr>
          <p:cNvPr id="15" name="Управляющая кнопка: далее 14">
            <a:hlinkClick r:id="" action="ppaction://hlinkshowjump?jump=nextslide" highlightClick="1"/>
          </p:cNvPr>
          <p:cNvSpPr/>
          <p:nvPr/>
        </p:nvSpPr>
        <p:spPr>
          <a:xfrm>
            <a:off x="7467600" y="5638800"/>
            <a:ext cx="1371600" cy="838200"/>
          </a:xfrm>
          <a:prstGeom prst="actionButtonForwardNex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EFC1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pPr eaLnBrk="1" hangingPunct="1"/>
            <a:r>
              <a:rPr lang="ru-RU" sz="6000" b="1" i="1" dirty="0" smtClean="0">
                <a:solidFill>
                  <a:srgbClr val="FF3300"/>
                </a:solidFill>
                <a:latin typeface="+mn-lt"/>
                <a:ea typeface="+mn-ea"/>
                <a:cs typeface="+mn-cs"/>
              </a:rPr>
              <a:t>отл..жить</a:t>
            </a:r>
          </a:p>
        </p:txBody>
      </p:sp>
      <p:grpSp>
        <p:nvGrpSpPr>
          <p:cNvPr id="28676" name="Группа 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  <a:solidFill>
            <a:srgbClr val="FF6600"/>
          </a:solidFill>
        </p:grpSpPr>
        <p:sp>
          <p:nvSpPr>
            <p:cNvPr id="5" name="Прямоугольник 4"/>
            <p:cNvSpPr/>
            <p:nvPr/>
          </p:nvSpPr>
          <p:spPr>
            <a:xfrm>
              <a:off x="883920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7" name="Прямоугольник 6"/>
            <p:cNvSpPr/>
            <p:nvPr/>
          </p:nvSpPr>
          <p:spPr>
            <a:xfrm rot="5400000">
              <a:off x="4419600" y="-41148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8" name="Прямоугольник 7"/>
            <p:cNvSpPr/>
            <p:nvPr/>
          </p:nvSpPr>
          <p:spPr>
            <a:xfrm rot="5400000">
              <a:off x="4419600" y="24384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11" name="Овал 10"/>
          <p:cNvSpPr/>
          <p:nvPr/>
        </p:nvSpPr>
        <p:spPr>
          <a:xfrm>
            <a:off x="1600200" y="2590800"/>
            <a:ext cx="1600200" cy="1447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rgbClr val="C00000"/>
                </a:solidFill>
              </a:rPr>
              <a:t>О</a:t>
            </a:r>
            <a:endParaRPr lang="ru-RU" sz="7200" b="1" dirty="0">
              <a:solidFill>
                <a:srgbClr val="C00000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791200" y="2667000"/>
            <a:ext cx="1600200" cy="1447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rgbClr val="C00000"/>
                </a:solidFill>
              </a:rPr>
              <a:t>А</a:t>
            </a:r>
            <a:endParaRPr lang="ru-RU" sz="7200" b="1" dirty="0">
              <a:solidFill>
                <a:srgbClr val="C00000"/>
              </a:solidFill>
            </a:endParaRPr>
          </a:p>
        </p:txBody>
      </p:sp>
      <p:sp>
        <p:nvSpPr>
          <p:cNvPr id="15" name="Управляющая кнопка: далее 14">
            <a:hlinkClick r:id="" action="ppaction://hlinkshowjump?jump=nextslide" highlightClick="1"/>
          </p:cNvPr>
          <p:cNvSpPr/>
          <p:nvPr/>
        </p:nvSpPr>
        <p:spPr>
          <a:xfrm>
            <a:off x="7467600" y="5638800"/>
            <a:ext cx="1371600" cy="838200"/>
          </a:xfrm>
          <a:prstGeom prst="actionButtonForwardNex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Управляющая кнопка: домой 12">
            <a:hlinkClick r:id="rId2" action="ppaction://hlinksldjump" highlightClick="1"/>
          </p:cNvPr>
          <p:cNvSpPr/>
          <p:nvPr/>
        </p:nvSpPr>
        <p:spPr>
          <a:xfrm>
            <a:off x="457200" y="5486400"/>
            <a:ext cx="990600" cy="990600"/>
          </a:xfrm>
          <a:prstGeom prst="actionButtonHom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EFC1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01000" cy="1219200"/>
          </a:xfrm>
        </p:spPr>
        <p:txBody>
          <a:bodyPr/>
          <a:lstStyle/>
          <a:p>
            <a:pPr eaLnBrk="1" hangingPunct="1"/>
            <a:r>
              <a:rPr lang="ru-RU" sz="3200" b="1" i="1" dirty="0" smtClean="0">
                <a:solidFill>
                  <a:srgbClr val="7030A0"/>
                </a:solidFill>
              </a:rPr>
              <a:t/>
            </a:r>
            <a:br>
              <a:rPr lang="ru-RU" sz="3200" b="1" i="1" dirty="0" smtClean="0">
                <a:solidFill>
                  <a:srgbClr val="7030A0"/>
                </a:solidFill>
              </a:rPr>
            </a:br>
            <a:r>
              <a:rPr lang="ru-RU" sz="3200" b="1" i="1" dirty="0" smtClean="0">
                <a:solidFill>
                  <a:srgbClr val="7030A0"/>
                </a:solidFill>
              </a:rPr>
              <a:t/>
            </a:r>
            <a:br>
              <a:rPr lang="ru-RU" sz="3200" b="1" i="1" dirty="0" smtClean="0">
                <a:solidFill>
                  <a:srgbClr val="7030A0"/>
                </a:solidFill>
              </a:rPr>
            </a:br>
            <a:r>
              <a:rPr lang="ru-RU" sz="3200" b="1" i="1" dirty="0" smtClean="0">
                <a:solidFill>
                  <a:srgbClr val="FF6600"/>
                </a:solidFill>
              </a:rPr>
              <a:t>Буквы </a:t>
            </a:r>
            <a:r>
              <a:rPr lang="ru-RU" sz="3200" b="1" i="1" dirty="0" smtClean="0">
                <a:solidFill>
                  <a:srgbClr val="FF3300"/>
                </a:solidFill>
              </a:rPr>
              <a:t>-а-/-о- </a:t>
            </a:r>
            <a:r>
              <a:rPr lang="ru-RU" sz="3200" b="1" i="1" dirty="0" smtClean="0">
                <a:solidFill>
                  <a:srgbClr val="FF6600"/>
                </a:solidFill>
              </a:rPr>
              <a:t>в корне </a:t>
            </a:r>
            <a:r>
              <a:rPr lang="ru-RU" sz="3200" b="1" i="1" dirty="0" smtClean="0">
                <a:solidFill>
                  <a:srgbClr val="FF3300"/>
                </a:solidFill>
              </a:rPr>
              <a:t>-лаг- – -лож-</a:t>
            </a:r>
            <a:r>
              <a:rPr lang="ru-RU" sz="3600" b="1" i="1" dirty="0" smtClean="0">
                <a:solidFill>
                  <a:srgbClr val="7030A0"/>
                </a:solidFill>
              </a:rPr>
              <a:t/>
            </a:r>
            <a:br>
              <a:rPr lang="ru-RU" sz="3600" b="1" i="1" dirty="0" smtClean="0">
                <a:solidFill>
                  <a:srgbClr val="7030A0"/>
                </a:solidFill>
              </a:rPr>
            </a:br>
            <a:endParaRPr lang="ru-RU" sz="3600" b="1" i="1" dirty="0" smtClean="0">
              <a:solidFill>
                <a:srgbClr val="7030A0"/>
              </a:solidFill>
            </a:endParaRPr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057400"/>
            <a:ext cx="4040188" cy="639762"/>
          </a:xfrm>
        </p:spPr>
        <p:txBody>
          <a:bodyPr/>
          <a:lstStyle/>
          <a:p>
            <a:pPr algn="ctr"/>
            <a:r>
              <a:rPr lang="ru-RU" dirty="0" smtClean="0"/>
              <a:t> </a:t>
            </a:r>
            <a:r>
              <a:rPr lang="ru-RU" dirty="0" smtClean="0"/>
              <a:t>буква </a:t>
            </a:r>
            <a:r>
              <a:rPr lang="ru-RU" dirty="0" smtClean="0">
                <a:solidFill>
                  <a:srgbClr val="008000"/>
                </a:solidFill>
              </a:rPr>
              <a:t>«а» </a:t>
            </a:r>
            <a:r>
              <a:rPr lang="ru-RU" dirty="0" smtClean="0"/>
              <a:t>пишется</a:t>
            </a:r>
            <a:endParaRPr lang="ru-RU" dirty="0"/>
          </a:p>
        </p:txBody>
      </p:sp>
      <p:sp>
        <p:nvSpPr>
          <p:cNvPr id="14" name="Содержимое 13"/>
          <p:cNvSpPr>
            <a:spLocks noGrp="1"/>
          </p:cNvSpPr>
          <p:nvPr>
            <p:ph sz="half" idx="2"/>
          </p:nvPr>
        </p:nvSpPr>
        <p:spPr>
          <a:xfrm>
            <a:off x="304800" y="2743200"/>
            <a:ext cx="4040188" cy="3951288"/>
          </a:xfrm>
        </p:spPr>
        <p:txBody>
          <a:bodyPr/>
          <a:lstStyle/>
          <a:p>
            <a:r>
              <a:rPr lang="ru-RU" dirty="0" smtClean="0"/>
              <a:t>за корнем</a:t>
            </a:r>
          </a:p>
          <a:p>
            <a:pPr>
              <a:buNone/>
            </a:pPr>
            <a:r>
              <a:rPr lang="ru-RU" dirty="0" smtClean="0"/>
              <a:t>суффикс </a:t>
            </a:r>
            <a:r>
              <a:rPr lang="ru-RU" dirty="0" smtClean="0">
                <a:solidFill>
                  <a:srgbClr val="FF3300"/>
                </a:solidFill>
              </a:rPr>
              <a:t>-а-</a:t>
            </a:r>
            <a:r>
              <a:rPr lang="ru-RU" dirty="0" smtClean="0"/>
              <a:t>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перед </a:t>
            </a:r>
            <a:r>
              <a:rPr lang="ru-RU" dirty="0" smtClean="0">
                <a:solidFill>
                  <a:srgbClr val="FF3300"/>
                </a:solidFill>
              </a:rPr>
              <a:t>-г- </a:t>
            </a:r>
            <a:r>
              <a:rPr lang="ru-RU" dirty="0" smtClean="0"/>
              <a:t>(</a:t>
            </a:r>
            <a:r>
              <a:rPr lang="ru-RU" dirty="0" err="1" smtClean="0"/>
              <a:t>искл</a:t>
            </a:r>
            <a:r>
              <a:rPr lang="ru-RU" dirty="0" smtClean="0"/>
              <a:t>. пол</a:t>
            </a:r>
            <a:r>
              <a:rPr lang="ru-RU" dirty="0" smtClean="0">
                <a:solidFill>
                  <a:srgbClr val="008000"/>
                </a:solidFill>
              </a:rPr>
              <a:t>о</a:t>
            </a:r>
            <a:r>
              <a:rPr lang="ru-RU" dirty="0" smtClean="0"/>
              <a:t>г).</a:t>
            </a:r>
          </a:p>
          <a:p>
            <a:pPr>
              <a:buNone/>
            </a:pPr>
            <a:r>
              <a:rPr lang="ru-RU" dirty="0" smtClean="0"/>
              <a:t>Примеры:</a:t>
            </a:r>
          </a:p>
          <a:p>
            <a:pPr>
              <a:buNone/>
            </a:pPr>
            <a:r>
              <a:rPr lang="ru-RU" dirty="0" smtClean="0"/>
              <a:t>предл</a:t>
            </a:r>
            <a:r>
              <a:rPr lang="ru-RU" dirty="0" smtClean="0">
                <a:solidFill>
                  <a:srgbClr val="008000"/>
                </a:solidFill>
              </a:rPr>
              <a:t>а</a:t>
            </a:r>
            <a:r>
              <a:rPr lang="ru-RU" dirty="0" smtClean="0"/>
              <a:t>г</a:t>
            </a:r>
            <a:r>
              <a:rPr lang="ru-RU" dirty="0" smtClean="0">
                <a:solidFill>
                  <a:srgbClr val="FF3300"/>
                </a:solidFill>
              </a:rPr>
              <a:t>а</a:t>
            </a:r>
            <a:r>
              <a:rPr lang="ru-RU" dirty="0" smtClean="0"/>
              <a:t>ть</a:t>
            </a:r>
          </a:p>
          <a:p>
            <a:pPr>
              <a:buNone/>
            </a:pPr>
            <a:r>
              <a:rPr lang="ru-RU" dirty="0" smtClean="0"/>
              <a:t>сл</a:t>
            </a:r>
            <a:r>
              <a:rPr lang="ru-RU" dirty="0" smtClean="0">
                <a:solidFill>
                  <a:srgbClr val="008000"/>
                </a:solidFill>
              </a:rPr>
              <a:t>а</a:t>
            </a:r>
            <a:r>
              <a:rPr lang="ru-RU" dirty="0" smtClean="0"/>
              <a:t>гать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572000" y="2057400"/>
            <a:ext cx="4041775" cy="639762"/>
          </a:xfrm>
        </p:spPr>
        <p:txBody>
          <a:bodyPr/>
          <a:lstStyle/>
          <a:p>
            <a:pPr algn="ctr"/>
            <a:r>
              <a:rPr lang="ru-RU" dirty="0" smtClean="0"/>
              <a:t>буква </a:t>
            </a:r>
            <a:r>
              <a:rPr lang="ru-RU" dirty="0" smtClean="0">
                <a:solidFill>
                  <a:srgbClr val="008000"/>
                </a:solidFill>
              </a:rPr>
              <a:t>«о» </a:t>
            </a:r>
            <a:r>
              <a:rPr lang="ru-RU" dirty="0" smtClean="0"/>
              <a:t>пишется</a:t>
            </a:r>
            <a:endParaRPr lang="ru-RU" dirty="0"/>
          </a:p>
        </p:txBody>
      </p:sp>
      <p:sp>
        <p:nvSpPr>
          <p:cNvPr id="16" name="Содержимое 15"/>
          <p:cNvSpPr>
            <a:spLocks noGrp="1"/>
          </p:cNvSpPr>
          <p:nvPr>
            <p:ph sz="quarter" idx="4"/>
          </p:nvPr>
        </p:nvSpPr>
        <p:spPr>
          <a:xfrm>
            <a:off x="4724400" y="2743200"/>
            <a:ext cx="3813175" cy="4114800"/>
          </a:xfrm>
        </p:spPr>
        <p:txBody>
          <a:bodyPr/>
          <a:lstStyle/>
          <a:p>
            <a:r>
              <a:rPr lang="ru-RU" dirty="0" smtClean="0"/>
              <a:t>за </a:t>
            </a:r>
            <a:r>
              <a:rPr lang="ru-RU" dirty="0" smtClean="0"/>
              <a:t>корнем нет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суффикса </a:t>
            </a:r>
            <a:r>
              <a:rPr lang="ru-RU" dirty="0" smtClean="0">
                <a:solidFill>
                  <a:srgbClr val="FF3300"/>
                </a:solidFill>
              </a:rPr>
              <a:t>-</a:t>
            </a:r>
            <a:r>
              <a:rPr lang="ru-RU" dirty="0" smtClean="0">
                <a:solidFill>
                  <a:srgbClr val="FF3300"/>
                </a:solidFill>
              </a:rPr>
              <a:t>а-</a:t>
            </a:r>
            <a:r>
              <a:rPr lang="ru-RU" dirty="0" smtClean="0"/>
              <a:t>;</a:t>
            </a:r>
          </a:p>
          <a:p>
            <a:r>
              <a:rPr lang="ru-RU" dirty="0" smtClean="0"/>
              <a:t>перед</a:t>
            </a:r>
            <a:r>
              <a:rPr lang="ru-RU" dirty="0" smtClean="0">
                <a:solidFill>
                  <a:srgbClr val="FF3300"/>
                </a:solidFill>
              </a:rPr>
              <a:t> -ж-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Примеры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изл</a:t>
            </a:r>
            <a:r>
              <a:rPr lang="ru-RU" dirty="0" smtClean="0">
                <a:solidFill>
                  <a:srgbClr val="008000"/>
                </a:solidFill>
              </a:rPr>
              <a:t>о</a:t>
            </a:r>
            <a:r>
              <a:rPr lang="ru-RU" dirty="0" smtClean="0"/>
              <a:t>жение</a:t>
            </a:r>
          </a:p>
          <a:p>
            <a:pPr>
              <a:buNone/>
            </a:pPr>
            <a:r>
              <a:rPr lang="ru-RU" dirty="0" smtClean="0"/>
              <a:t>пол</a:t>
            </a:r>
            <a:r>
              <a:rPr lang="ru-RU" dirty="0" smtClean="0">
                <a:solidFill>
                  <a:srgbClr val="008000"/>
                </a:solidFill>
              </a:rPr>
              <a:t>о</a:t>
            </a:r>
            <a:r>
              <a:rPr lang="ru-RU" dirty="0" smtClean="0"/>
              <a:t>жить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grpSp>
        <p:nvGrpSpPr>
          <p:cNvPr id="2" name="Группа 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  <a:solidFill>
            <a:srgbClr val="FF6600"/>
          </a:solidFill>
        </p:grpSpPr>
        <p:sp>
          <p:nvSpPr>
            <p:cNvPr id="5" name="Прямоугольник 4"/>
            <p:cNvSpPr/>
            <p:nvPr/>
          </p:nvSpPr>
          <p:spPr>
            <a:xfrm>
              <a:off x="883920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 rot="5400000">
              <a:off x="4419600" y="-41148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 rot="5400000">
              <a:off x="4419600" y="24384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7467600" y="5638800"/>
            <a:ext cx="1371600" cy="838200"/>
          </a:xfrm>
          <a:prstGeom prst="actionButtonForwardNex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rot="10800000" flipV="1">
            <a:off x="2286000" y="1752600"/>
            <a:ext cx="2057400" cy="53340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4343400" y="1752600"/>
            <a:ext cx="2057400" cy="533400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8" name="Арка 17"/>
          <p:cNvSpPr/>
          <p:nvPr/>
        </p:nvSpPr>
        <p:spPr>
          <a:xfrm>
            <a:off x="1066800" y="4572000"/>
            <a:ext cx="304800" cy="45719"/>
          </a:xfrm>
          <a:prstGeom prst="blockArc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rot="16200000" flipH="1">
            <a:off x="1485900" y="4533900"/>
            <a:ext cx="152400" cy="76200"/>
          </a:xfrm>
          <a:prstGeom prst="lin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>
            <a:off x="1409700" y="4533900"/>
            <a:ext cx="152400" cy="76200"/>
          </a:xfrm>
          <a:prstGeom prst="lin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Арка 26"/>
          <p:cNvSpPr/>
          <p:nvPr/>
        </p:nvSpPr>
        <p:spPr>
          <a:xfrm>
            <a:off x="609600" y="5029200"/>
            <a:ext cx="304800" cy="45719"/>
          </a:xfrm>
          <a:prstGeom prst="blockArc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762000" y="5334000"/>
            <a:ext cx="152400" cy="0"/>
          </a:xfrm>
          <a:prstGeom prst="lin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Арка 29"/>
          <p:cNvSpPr/>
          <p:nvPr/>
        </p:nvSpPr>
        <p:spPr>
          <a:xfrm>
            <a:off x="5181600" y="4572000"/>
            <a:ext cx="304800" cy="45719"/>
          </a:xfrm>
          <a:prstGeom prst="blockArc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5638800" y="4876800"/>
            <a:ext cx="152400" cy="0"/>
          </a:xfrm>
          <a:prstGeom prst="lin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Арка 32"/>
          <p:cNvSpPr/>
          <p:nvPr/>
        </p:nvSpPr>
        <p:spPr>
          <a:xfrm>
            <a:off x="5257800" y="5029200"/>
            <a:ext cx="304800" cy="45719"/>
          </a:xfrm>
          <a:prstGeom prst="blockArc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>
            <a:off x="5486400" y="5334000"/>
            <a:ext cx="152400" cy="0"/>
          </a:xfrm>
          <a:prstGeom prst="lin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Арка 34"/>
          <p:cNvSpPr/>
          <p:nvPr/>
        </p:nvSpPr>
        <p:spPr>
          <a:xfrm>
            <a:off x="3124200" y="3657601"/>
            <a:ext cx="381000" cy="76199"/>
          </a:xfrm>
          <a:prstGeom prst="blockArc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 rot="5400000">
            <a:off x="3009900" y="3619500"/>
            <a:ext cx="152400" cy="76200"/>
          </a:xfrm>
          <a:prstGeom prst="lin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153400" cy="1143000"/>
          </a:xfrm>
        </p:spPr>
        <p:txBody>
          <a:bodyPr/>
          <a:lstStyle/>
          <a:p>
            <a:r>
              <a:rPr lang="ru-RU" sz="6000" b="1" i="1" dirty="0" smtClean="0">
                <a:solidFill>
                  <a:srgbClr val="FF3300"/>
                </a:solidFill>
                <a:latin typeface="+mn-lt"/>
                <a:ea typeface="+mn-ea"/>
                <a:cs typeface="+mn-cs"/>
              </a:rPr>
              <a:t>Стрельба глазами</a:t>
            </a:r>
          </a:p>
        </p:txBody>
      </p:sp>
      <p:grpSp>
        <p:nvGrpSpPr>
          <p:cNvPr id="4" name="Группа 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  <a:solidFill>
            <a:srgbClr val="FF6600"/>
          </a:solidFill>
        </p:grpSpPr>
        <p:sp>
          <p:nvSpPr>
            <p:cNvPr id="5" name="Прямоугольник 4"/>
            <p:cNvSpPr/>
            <p:nvPr/>
          </p:nvSpPr>
          <p:spPr>
            <a:xfrm>
              <a:off x="883920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7" name="Прямоугольник 6"/>
            <p:cNvSpPr/>
            <p:nvPr/>
          </p:nvSpPr>
          <p:spPr>
            <a:xfrm rot="5400000">
              <a:off x="4419600" y="-41148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8" name="Прямоугольник 7"/>
            <p:cNvSpPr/>
            <p:nvPr/>
          </p:nvSpPr>
          <p:spPr>
            <a:xfrm rot="5400000">
              <a:off x="4419600" y="24384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pic>
        <p:nvPicPr>
          <p:cNvPr id="1026" name="Picture 2" descr="eyes-exercises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295400" y="1600200"/>
            <a:ext cx="6524280" cy="4648200"/>
          </a:xfrm>
          <a:prstGeom prst="rect">
            <a:avLst/>
          </a:prstGeom>
          <a:noFill/>
        </p:spPr>
      </p:pic>
      <p:pic>
        <p:nvPicPr>
          <p:cNvPr id="16" name="Неизвестен - В гостях у сказки (минус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001000" y="5791200"/>
            <a:ext cx="762000" cy="762000"/>
          </a:xfrm>
          <a:prstGeom prst="rect">
            <a:avLst/>
          </a:prstGeom>
        </p:spPr>
      </p:pic>
      <p:sp>
        <p:nvSpPr>
          <p:cNvPr id="17" name="Управляющая кнопка: возврат 16">
            <a:hlinkClick r:id="rId5" action="ppaction://hlinksldjump" highlightClick="1"/>
          </p:cNvPr>
          <p:cNvSpPr/>
          <p:nvPr/>
        </p:nvSpPr>
        <p:spPr>
          <a:xfrm>
            <a:off x="381000" y="5715000"/>
            <a:ext cx="762000" cy="762000"/>
          </a:xfrm>
          <a:prstGeom prst="actionButtonRetur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0052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Выноска-облако 18"/>
          <p:cNvSpPr/>
          <p:nvPr/>
        </p:nvSpPr>
        <p:spPr>
          <a:xfrm>
            <a:off x="1295400" y="381000"/>
            <a:ext cx="6705600" cy="2590800"/>
          </a:xfrm>
          <a:prstGeom prst="cloudCallou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6000" b="1" i="1" dirty="0" smtClean="0">
                <a:solidFill>
                  <a:srgbClr val="FF3300"/>
                </a:solidFill>
              </a:rPr>
              <a:t/>
            </a:r>
            <a:br>
              <a:rPr lang="ru-RU" sz="6000" b="1" i="1" dirty="0" smtClean="0">
                <a:solidFill>
                  <a:srgbClr val="FF3300"/>
                </a:solidFill>
              </a:rPr>
            </a:br>
            <a:r>
              <a:rPr lang="ru-RU" sz="6000" b="1" i="1" dirty="0" smtClean="0">
                <a:solidFill>
                  <a:srgbClr val="FF3300"/>
                </a:solidFill>
              </a:rPr>
              <a:t>   Как настроение?</a:t>
            </a:r>
            <a:endParaRPr lang="ru-RU" sz="6000" dirty="0" smtClean="0">
              <a:solidFill>
                <a:srgbClr val="FF3300"/>
              </a:solidFill>
            </a:endParaRPr>
          </a:p>
        </p:txBody>
      </p:sp>
      <p:sp>
        <p:nvSpPr>
          <p:cNvPr id="2969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5400" b="1" i="1" dirty="0" smtClean="0">
                <a:solidFill>
                  <a:srgbClr val="7030A0"/>
                </a:solidFill>
              </a:rPr>
              <a:t>              </a:t>
            </a:r>
          </a:p>
        </p:txBody>
      </p:sp>
      <p:grpSp>
        <p:nvGrpSpPr>
          <p:cNvPr id="29700" name="Группа 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  <a:solidFill>
            <a:srgbClr val="FF6600"/>
          </a:solidFill>
        </p:grpSpPr>
        <p:sp>
          <p:nvSpPr>
            <p:cNvPr id="5" name="Прямоугольник 4"/>
            <p:cNvSpPr/>
            <p:nvPr/>
          </p:nvSpPr>
          <p:spPr>
            <a:xfrm>
              <a:off x="883920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7" name="Прямоугольник 6"/>
            <p:cNvSpPr/>
            <p:nvPr/>
          </p:nvSpPr>
          <p:spPr>
            <a:xfrm rot="5400000">
              <a:off x="4419600" y="-41148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8" name="Прямоугольник 7"/>
            <p:cNvSpPr/>
            <p:nvPr/>
          </p:nvSpPr>
          <p:spPr>
            <a:xfrm rot="5400000">
              <a:off x="4419600" y="24384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13" name="Управляющая кнопка: далее 12">
            <a:hlinkClick r:id="" action="ppaction://hlinkshowjump?jump=nextslide" highlightClick="1"/>
          </p:cNvPr>
          <p:cNvSpPr/>
          <p:nvPr/>
        </p:nvSpPr>
        <p:spPr>
          <a:xfrm>
            <a:off x="7467600" y="5562600"/>
            <a:ext cx="1371600" cy="838200"/>
          </a:xfrm>
          <a:prstGeom prst="actionButtonForwardNex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12290" name="Picture 2" descr="https://avatars.mds.yandex.net/i?id=5871662d2b3615c0c3e98212c35a8891_l-5240131-images-thumbs&amp;n=13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3581400"/>
            <a:ext cx="1726216" cy="1548000"/>
          </a:xfrm>
          <a:prstGeom prst="rect">
            <a:avLst/>
          </a:prstGeom>
          <a:noFill/>
        </p:spPr>
      </p:pic>
      <p:pic>
        <p:nvPicPr>
          <p:cNvPr id="12298" name="Picture 10" descr="https://yt3.ggpht.com/hWE5R1kmfNQz55D_nwayr-nxxAj9IQ1vOtfcLAiAngIOCl58Visw-OIBd3gjy1Vqnz85F-s5LeQ=s900-c-k-c0x00ffffff-no-rj"/>
          <p:cNvPicPr preferRelativeResize="0"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3581401"/>
            <a:ext cx="1728000" cy="1548000"/>
          </a:xfrm>
          <a:prstGeom prst="rect">
            <a:avLst/>
          </a:prstGeom>
          <a:noFill/>
        </p:spPr>
      </p:pic>
      <p:pic>
        <p:nvPicPr>
          <p:cNvPr id="18" name="Picture 2" descr="http://xn--80aebb2bcawcb3a5k.xn--p1ai/wp-content/uploads/2017/06/%D0%A1%D0%B0%D0%B9%D1%82%D1%91%D0%BD%D0%BE%D0%BA2-e150213024278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2743200"/>
            <a:ext cx="2743200" cy="317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2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9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22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1229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98"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3300"/>
                </a:solidFill>
              </a:rPr>
              <a:t>Интернет-ресурсы</a:t>
            </a:r>
            <a:endParaRPr lang="ru-RU" b="1" dirty="0">
              <a:solidFill>
                <a:srgbClr val="FF33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http://detkam.e-papa.ru/raskras/44/</a:t>
            </a:r>
            <a:endParaRPr lang="ru-RU" dirty="0" smtClean="0"/>
          </a:p>
          <a:p>
            <a:r>
              <a:rPr lang="en-US" dirty="0" smtClean="0">
                <a:hlinkClick r:id="rId3"/>
              </a:rPr>
              <a:t>http://www.parapa.ru/forums/showthread.php?t=45521&amp;page=10</a:t>
            </a:r>
            <a:endParaRPr lang="ru-RU" dirty="0" smtClean="0"/>
          </a:p>
          <a:p>
            <a:r>
              <a:rPr lang="en-US" dirty="0" smtClean="0">
                <a:hlinkClick r:id="rId4"/>
              </a:rPr>
              <a:t>http://forum.materinstvo.ru/index.php?showtopic=336790&amp;st=860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Заголовок 1"/>
          <p:cNvSpPr>
            <a:spLocks noGrp="1"/>
          </p:cNvSpPr>
          <p:nvPr>
            <p:ph type="title"/>
          </p:nvPr>
        </p:nvSpPr>
        <p:spPr>
          <a:xfrm>
            <a:off x="1676400" y="685800"/>
            <a:ext cx="4495800" cy="838200"/>
          </a:xfrm>
        </p:spPr>
        <p:txBody>
          <a:bodyPr/>
          <a:lstStyle/>
          <a:p>
            <a:pPr eaLnBrk="1" hangingPunct="1"/>
            <a:r>
              <a:rPr lang="ru-RU" b="1" u="sng" dirty="0" smtClean="0">
                <a:solidFill>
                  <a:srgbClr val="FF3300"/>
                </a:solidFill>
              </a:rPr>
              <a:t>ЗАПОМНИ!</a:t>
            </a:r>
          </a:p>
        </p:txBody>
      </p:sp>
      <p:grpSp>
        <p:nvGrpSpPr>
          <p:cNvPr id="2" name="Группа 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  <a:solidFill>
            <a:srgbClr val="FF6600"/>
          </a:solidFill>
        </p:grpSpPr>
        <p:sp>
          <p:nvSpPr>
            <p:cNvPr id="5" name="Прямоугольник 4"/>
            <p:cNvSpPr/>
            <p:nvPr/>
          </p:nvSpPr>
          <p:spPr>
            <a:xfrm>
              <a:off x="883920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 rot="5400000">
              <a:off x="4419600" y="-41148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 rot="5400000">
              <a:off x="4419600" y="24384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15" name="Управляющая кнопка: назад 14">
            <a:hlinkClick r:id="rId2" action="ppaction://hlinksldjump" highlightClick="1"/>
          </p:cNvPr>
          <p:cNvSpPr/>
          <p:nvPr/>
        </p:nvSpPr>
        <p:spPr>
          <a:xfrm flipH="1">
            <a:off x="7543800" y="5715000"/>
            <a:ext cx="1295400" cy="738188"/>
          </a:xfrm>
          <a:prstGeom prst="actionButtonBackPrevious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Выноска-облако 11"/>
          <p:cNvSpPr/>
          <p:nvPr/>
        </p:nvSpPr>
        <p:spPr>
          <a:xfrm>
            <a:off x="990600" y="533400"/>
            <a:ext cx="5943600" cy="1219200"/>
          </a:xfrm>
          <a:prstGeom prst="cloudCallout">
            <a:avLst>
              <a:gd name="adj1" fmla="val -13885"/>
              <a:gd name="adj2" fmla="val 133928"/>
            </a:avLst>
          </a:prstGeom>
          <a:noFill/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4" name="Содержимое 13"/>
          <p:cNvSpPr>
            <a:spLocks noGrp="1"/>
          </p:cNvSpPr>
          <p:nvPr>
            <p:ph sz="half" idx="2"/>
          </p:nvPr>
        </p:nvSpPr>
        <p:spPr>
          <a:xfrm>
            <a:off x="2819400" y="2209800"/>
            <a:ext cx="6324600" cy="4373563"/>
          </a:xfrm>
        </p:spPr>
        <p:txBody>
          <a:bodyPr/>
          <a:lstStyle/>
          <a:p>
            <a:pPr indent="0">
              <a:buNone/>
            </a:pPr>
            <a:r>
              <a:rPr lang="ru-RU" b="1" i="1" dirty="0" smtClean="0">
                <a:solidFill>
                  <a:srgbClr val="FF3300"/>
                </a:solidFill>
              </a:rPr>
              <a:t>-лаг- – -лож </a:t>
            </a:r>
            <a:r>
              <a:rPr lang="ru-RU" b="1" i="1" dirty="0" smtClean="0">
                <a:solidFill>
                  <a:srgbClr val="FF6600"/>
                </a:solidFill>
              </a:rPr>
              <a:t>не употребляется без приставок; поэтому нет слова «</a:t>
            </a:r>
            <a:r>
              <a:rPr lang="ru-RU" b="1" i="1" dirty="0" err="1" smtClean="0">
                <a:solidFill>
                  <a:srgbClr val="FF6600"/>
                </a:solidFill>
              </a:rPr>
              <a:t>ложить</a:t>
            </a:r>
            <a:r>
              <a:rPr lang="ru-RU" b="1" i="1" dirty="0" smtClean="0">
                <a:solidFill>
                  <a:srgbClr val="FF6600"/>
                </a:solidFill>
              </a:rPr>
              <a:t>», «ложу»… надо говорить: </a:t>
            </a:r>
            <a:r>
              <a:rPr lang="ru-RU" b="1" i="1" dirty="0" smtClean="0">
                <a:solidFill>
                  <a:srgbClr val="FF3300"/>
                </a:solidFill>
              </a:rPr>
              <a:t>кладу книгу, класть на стол. </a:t>
            </a:r>
          </a:p>
          <a:p>
            <a:pPr indent="0">
              <a:buNone/>
            </a:pPr>
            <a:r>
              <a:rPr lang="ru-RU" b="1" i="1" dirty="0" smtClean="0">
                <a:solidFill>
                  <a:srgbClr val="FF6600"/>
                </a:solidFill>
              </a:rPr>
              <a:t>Слово-исключение: </a:t>
            </a:r>
            <a:r>
              <a:rPr lang="ru-RU" b="1" i="1" dirty="0" smtClean="0">
                <a:solidFill>
                  <a:srgbClr val="FF3300"/>
                </a:solidFill>
              </a:rPr>
              <a:t>полог</a:t>
            </a:r>
            <a:endParaRPr lang="ru-RU" b="1" i="1" dirty="0">
              <a:solidFill>
                <a:srgbClr val="FF3300"/>
              </a:solidFill>
            </a:endParaRPr>
          </a:p>
        </p:txBody>
      </p:sp>
      <p:pic>
        <p:nvPicPr>
          <p:cNvPr id="3" name="Picture 2" descr="http://xn--80aebb2bcawcb3a5k.xn--p1ai/wp-content/uploads/2017/06/%D0%A1%D0%B0%D0%B9%D1%82%D1%91%D0%BD%D0%BE%D0%BA2-e150213024278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286000"/>
            <a:ext cx="3090679" cy="3581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z="5400" b="1" i="1" dirty="0" smtClean="0">
                <a:solidFill>
                  <a:srgbClr val="7030A0"/>
                </a:solidFill>
              </a:rPr>
              <a:t/>
            </a:r>
            <a:br>
              <a:rPr lang="ru-RU" sz="5400" b="1" i="1" dirty="0" smtClean="0">
                <a:solidFill>
                  <a:srgbClr val="7030A0"/>
                </a:solidFill>
              </a:rPr>
            </a:br>
            <a:endParaRPr lang="ru-RU" sz="5400" dirty="0" smtClean="0"/>
          </a:p>
        </p:txBody>
      </p:sp>
      <p:grpSp>
        <p:nvGrpSpPr>
          <p:cNvPr id="4100" name="Группа 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  <a:solidFill>
            <a:srgbClr val="FF6600"/>
          </a:solidFill>
        </p:grpSpPr>
        <p:sp>
          <p:nvSpPr>
            <p:cNvPr id="5" name="Прямоугольник 4"/>
            <p:cNvSpPr/>
            <p:nvPr/>
          </p:nvSpPr>
          <p:spPr>
            <a:xfrm>
              <a:off x="883920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 rot="5400000">
              <a:off x="4419600" y="-41148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 rot="5400000">
              <a:off x="4419600" y="24384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10" name="Овал 9"/>
          <p:cNvSpPr/>
          <p:nvPr/>
        </p:nvSpPr>
        <p:spPr>
          <a:xfrm>
            <a:off x="1600200" y="2590800"/>
            <a:ext cx="1600200" cy="1447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rgbClr val="C00000"/>
                </a:solidFill>
              </a:rPr>
              <a:t>А</a:t>
            </a:r>
            <a:endParaRPr lang="ru-RU" sz="7200" b="1" dirty="0">
              <a:solidFill>
                <a:srgbClr val="C00000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5791200" y="2590800"/>
            <a:ext cx="1600200" cy="1447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rgbClr val="C00000"/>
                </a:solidFill>
              </a:rPr>
              <a:t>О</a:t>
            </a:r>
            <a:endParaRPr lang="ru-RU" sz="7200" b="1" dirty="0">
              <a:solidFill>
                <a:srgbClr val="C00000"/>
              </a:solidFill>
            </a:endParaRPr>
          </a:p>
        </p:txBody>
      </p:sp>
      <p:sp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7467600" y="5638800"/>
            <a:ext cx="1371600" cy="838200"/>
          </a:xfrm>
          <a:prstGeom prst="actionButtonForwardNex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pPr eaLnBrk="1" hangingPunct="1"/>
            <a:r>
              <a:rPr lang="ru-RU" sz="6000" b="1" i="1" dirty="0" smtClean="0">
                <a:solidFill>
                  <a:srgbClr val="FF3300"/>
                </a:solidFill>
              </a:rPr>
              <a:t>разл..жить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A2A14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EFC1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33400" y="685800"/>
            <a:ext cx="8229600" cy="1066800"/>
          </a:xfrm>
        </p:spPr>
        <p:txBody>
          <a:bodyPr/>
          <a:lstStyle/>
          <a:p>
            <a:pPr eaLnBrk="1" hangingPunct="1"/>
            <a:r>
              <a:rPr lang="ru-RU" sz="6000" b="1" i="1" dirty="0" smtClean="0">
                <a:solidFill>
                  <a:srgbClr val="7030A0"/>
                </a:solidFill>
              </a:rPr>
              <a:t/>
            </a:r>
            <a:br>
              <a:rPr lang="ru-RU" sz="6000" b="1" i="1" dirty="0" smtClean="0">
                <a:solidFill>
                  <a:srgbClr val="7030A0"/>
                </a:solidFill>
              </a:rPr>
            </a:br>
            <a:r>
              <a:rPr lang="ru-RU" sz="6000" b="1" i="1" dirty="0" smtClean="0">
                <a:solidFill>
                  <a:srgbClr val="FF3300"/>
                </a:solidFill>
              </a:rPr>
              <a:t>сл..жа</a:t>
            </a:r>
            <a:r>
              <a:rPr lang="ru-RU" sz="6000" b="1" i="1" dirty="0" smtClean="0">
                <a:solidFill>
                  <a:srgbClr val="7030A0"/>
                </a:solidFill>
              </a:rPr>
              <a:t/>
            </a:r>
            <a:br>
              <a:rPr lang="ru-RU" sz="6000" b="1" i="1" dirty="0" smtClean="0">
                <a:solidFill>
                  <a:srgbClr val="7030A0"/>
                </a:solidFill>
              </a:rPr>
            </a:br>
            <a:endParaRPr lang="ru-RU" sz="6000" b="1" i="1" dirty="0" smtClean="0">
              <a:solidFill>
                <a:srgbClr val="7030A0"/>
              </a:solidFill>
            </a:endParaRPr>
          </a:p>
        </p:txBody>
      </p:sp>
      <p:grpSp>
        <p:nvGrpSpPr>
          <p:cNvPr id="5124" name="Группа 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  <a:solidFill>
            <a:srgbClr val="FF6600"/>
          </a:solidFill>
        </p:grpSpPr>
        <p:sp>
          <p:nvSpPr>
            <p:cNvPr id="5" name="Прямоугольник 4"/>
            <p:cNvSpPr/>
            <p:nvPr/>
          </p:nvSpPr>
          <p:spPr>
            <a:xfrm>
              <a:off x="883920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7" name="Прямоугольник 6"/>
            <p:cNvSpPr/>
            <p:nvPr/>
          </p:nvSpPr>
          <p:spPr>
            <a:xfrm rot="5400000">
              <a:off x="4419600" y="-41148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8" name="Прямоугольник 7"/>
            <p:cNvSpPr/>
            <p:nvPr/>
          </p:nvSpPr>
          <p:spPr>
            <a:xfrm rot="5400000">
              <a:off x="4419600" y="24384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15" name="Овал 14"/>
          <p:cNvSpPr/>
          <p:nvPr/>
        </p:nvSpPr>
        <p:spPr>
          <a:xfrm>
            <a:off x="1600200" y="2590800"/>
            <a:ext cx="1600200" cy="1447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>
                <a:solidFill>
                  <a:srgbClr val="C00000"/>
                </a:solidFill>
              </a:rPr>
              <a:t>А</a:t>
            </a:r>
          </a:p>
        </p:txBody>
      </p:sp>
      <p:sp>
        <p:nvSpPr>
          <p:cNvPr id="16" name="Овал 15"/>
          <p:cNvSpPr/>
          <p:nvPr/>
        </p:nvSpPr>
        <p:spPr>
          <a:xfrm>
            <a:off x="5791200" y="2667000"/>
            <a:ext cx="1600200" cy="1447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rgbClr val="C00000"/>
                </a:solidFill>
              </a:rPr>
              <a:t>О</a:t>
            </a:r>
            <a:endParaRPr lang="ru-RU" sz="7200" b="1" dirty="0">
              <a:solidFill>
                <a:srgbClr val="C00000"/>
              </a:solidFill>
            </a:endParaRPr>
          </a:p>
        </p:txBody>
      </p:sp>
      <p:sp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7467600" y="5638800"/>
            <a:ext cx="1371600" cy="838200"/>
          </a:xfrm>
          <a:prstGeom prst="actionButtonForwardNex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A2A14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EFC1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2192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sz="6700" b="1" i="1" dirty="0" smtClean="0">
                <a:solidFill>
                  <a:srgbClr val="FF3300"/>
                </a:solidFill>
                <a:latin typeface="+mn-lt"/>
                <a:ea typeface="+mn-ea"/>
                <a:cs typeface="+mn-cs"/>
              </a:rPr>
              <a:t>прил..гательное</a:t>
            </a:r>
            <a:endParaRPr lang="ru-RU" sz="6700" b="1" i="1" dirty="0">
              <a:solidFill>
                <a:srgbClr val="FF3300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6147" name="Группа 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  <a:solidFill>
            <a:srgbClr val="FF6600"/>
          </a:solidFill>
        </p:grpSpPr>
        <p:sp>
          <p:nvSpPr>
            <p:cNvPr id="5" name="Прямоугольник 4"/>
            <p:cNvSpPr/>
            <p:nvPr/>
          </p:nvSpPr>
          <p:spPr>
            <a:xfrm>
              <a:off x="883920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7" name="Прямоугольник 6"/>
            <p:cNvSpPr/>
            <p:nvPr/>
          </p:nvSpPr>
          <p:spPr>
            <a:xfrm rot="5400000">
              <a:off x="4419600" y="-41148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8" name="Прямоугольник 7"/>
            <p:cNvSpPr/>
            <p:nvPr/>
          </p:nvSpPr>
          <p:spPr>
            <a:xfrm rot="5400000">
              <a:off x="4419600" y="24384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24" name="Овал 23"/>
          <p:cNvSpPr/>
          <p:nvPr/>
        </p:nvSpPr>
        <p:spPr>
          <a:xfrm>
            <a:off x="1600200" y="2590800"/>
            <a:ext cx="1600200" cy="1447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rgbClr val="C00000"/>
                </a:solidFill>
              </a:rPr>
              <a:t>А</a:t>
            </a:r>
            <a:endParaRPr lang="ru-RU" sz="7200" b="1" dirty="0">
              <a:solidFill>
                <a:srgbClr val="C00000"/>
              </a:solidFill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5791200" y="2667000"/>
            <a:ext cx="1600200" cy="1447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rgbClr val="C00000"/>
                </a:solidFill>
              </a:rPr>
              <a:t>О</a:t>
            </a:r>
            <a:endParaRPr lang="ru-RU" sz="7200" b="1" dirty="0">
              <a:solidFill>
                <a:srgbClr val="C00000"/>
              </a:solidFill>
            </a:endParaRPr>
          </a:p>
        </p:txBody>
      </p:sp>
      <p:sp>
        <p:nvSpPr>
          <p:cNvPr id="16" name="Управляющая кнопка: далее 15">
            <a:hlinkClick r:id="" action="ppaction://hlinkshowjump?jump=nextslide" highlightClick="1"/>
          </p:cNvPr>
          <p:cNvSpPr/>
          <p:nvPr/>
        </p:nvSpPr>
        <p:spPr>
          <a:xfrm>
            <a:off x="7467600" y="5638800"/>
            <a:ext cx="1371600" cy="838200"/>
          </a:xfrm>
          <a:prstGeom prst="actionButtonForwardNex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EFC1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219200"/>
          </a:xfrm>
        </p:spPr>
        <p:txBody>
          <a:bodyPr/>
          <a:lstStyle/>
          <a:p>
            <a:pPr eaLnBrk="1" hangingPunct="1"/>
            <a:r>
              <a:rPr lang="ru-RU" sz="6000" b="1" i="1" dirty="0" smtClean="0">
                <a:solidFill>
                  <a:srgbClr val="FF3300"/>
                </a:solidFill>
              </a:rPr>
              <a:t>сл..гаемое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z="5400" b="1" i="1" dirty="0" smtClean="0">
                <a:solidFill>
                  <a:srgbClr val="7030A0"/>
                </a:solidFill>
              </a:rPr>
              <a:t/>
            </a:r>
            <a:br>
              <a:rPr lang="ru-RU" sz="5400" b="1" i="1" dirty="0" smtClean="0">
                <a:solidFill>
                  <a:srgbClr val="7030A0"/>
                </a:solidFill>
              </a:rPr>
            </a:br>
            <a:endParaRPr lang="ru-RU" sz="5400" dirty="0" smtClean="0"/>
          </a:p>
        </p:txBody>
      </p:sp>
      <p:grpSp>
        <p:nvGrpSpPr>
          <p:cNvPr id="7172" name="Группа 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8839200" y="0"/>
              <a:ext cx="304800" cy="6858000"/>
            </a:xfrm>
            <a:prstGeom prst="rect">
              <a:avLst/>
            </a:prstGeom>
            <a:solidFill>
              <a:srgbClr val="FF6600"/>
            </a:solidFill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srgbClr val="FFFF00"/>
                </a:solidFill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0" y="0"/>
              <a:ext cx="304800" cy="685800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 rot="5400000">
              <a:off x="4419600" y="-4114800"/>
              <a:ext cx="304800" cy="8534400"/>
            </a:xfrm>
            <a:prstGeom prst="rect">
              <a:avLst/>
            </a:prstGeom>
            <a:solidFill>
              <a:srgbClr val="FF6600"/>
            </a:solidFill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srgbClr val="FFFF00"/>
                </a:solidFill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 rot="5400000">
              <a:off x="4419600" y="2438400"/>
              <a:ext cx="304800" cy="8534400"/>
            </a:xfrm>
            <a:prstGeom prst="rect">
              <a:avLst/>
            </a:prstGeom>
            <a:solidFill>
              <a:srgbClr val="FF6600"/>
            </a:solidFill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srgbClr val="FFFF00"/>
                </a:solidFill>
              </a:endParaRPr>
            </a:p>
          </p:txBody>
        </p:sp>
      </p:grpSp>
      <p:sp>
        <p:nvSpPr>
          <p:cNvPr id="13" name="Овал 12"/>
          <p:cNvSpPr/>
          <p:nvPr/>
        </p:nvSpPr>
        <p:spPr>
          <a:xfrm>
            <a:off x="1600200" y="2590800"/>
            <a:ext cx="1600200" cy="1447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rgbClr val="C00000"/>
                </a:solidFill>
              </a:rPr>
              <a:t>А</a:t>
            </a:r>
            <a:endParaRPr lang="ru-RU" sz="7200" b="1" dirty="0">
              <a:solidFill>
                <a:srgbClr val="C00000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5791200" y="2667000"/>
            <a:ext cx="1600200" cy="1447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rgbClr val="C00000"/>
                </a:solidFill>
              </a:rPr>
              <a:t>О</a:t>
            </a:r>
            <a:endParaRPr lang="ru-RU" sz="7200" b="1" dirty="0">
              <a:solidFill>
                <a:srgbClr val="C00000"/>
              </a:solidFill>
            </a:endParaRPr>
          </a:p>
        </p:txBody>
      </p:sp>
      <p:sp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7467600" y="5638800"/>
            <a:ext cx="1371600" cy="838200"/>
          </a:xfrm>
          <a:prstGeom prst="actionButtonForwardNex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EFC1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sz="6000" b="1" i="1" dirty="0" smtClean="0">
                <a:solidFill>
                  <a:srgbClr val="FF3300"/>
                </a:solidFill>
                <a:latin typeface="+mn-lt"/>
                <a:ea typeface="+mn-ea"/>
                <a:cs typeface="+mn-cs"/>
              </a:rPr>
              <a:t>ул..жить</a:t>
            </a:r>
            <a:endParaRPr lang="ru-RU" sz="6000" b="1" i="1" dirty="0">
              <a:solidFill>
                <a:srgbClr val="FF3300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8196" name="Группа 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  <a:solidFill>
            <a:srgbClr val="FF6600"/>
          </a:solidFill>
        </p:grpSpPr>
        <p:sp>
          <p:nvSpPr>
            <p:cNvPr id="5" name="Прямоугольник 4"/>
            <p:cNvSpPr/>
            <p:nvPr/>
          </p:nvSpPr>
          <p:spPr>
            <a:xfrm>
              <a:off x="883920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0" y="0"/>
              <a:ext cx="304800" cy="68580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 rot="5400000">
              <a:off x="4419600" y="-41148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 rot="5400000">
              <a:off x="4419600" y="2438400"/>
              <a:ext cx="304800" cy="8534400"/>
            </a:xfrm>
            <a:prstGeom prst="rect">
              <a:avLst/>
            </a:prstGeom>
            <a:grpFill/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owder">
              <a:bevelT w="101600" prst="ribl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11" name="Овал 10"/>
          <p:cNvSpPr/>
          <p:nvPr/>
        </p:nvSpPr>
        <p:spPr>
          <a:xfrm>
            <a:off x="1600200" y="2590800"/>
            <a:ext cx="1600200" cy="1447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rgbClr val="C00000"/>
                </a:solidFill>
              </a:rPr>
              <a:t>А</a:t>
            </a:r>
            <a:endParaRPr lang="ru-RU" sz="7200" b="1" dirty="0">
              <a:solidFill>
                <a:srgbClr val="C00000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791200" y="2667000"/>
            <a:ext cx="1600200" cy="14478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solidFill>
                  <a:srgbClr val="C00000"/>
                </a:solidFill>
              </a:rPr>
              <a:t>О</a:t>
            </a:r>
            <a:endParaRPr lang="ru-RU" sz="7200" b="1" dirty="0">
              <a:solidFill>
                <a:srgbClr val="C00000"/>
              </a:solidFill>
            </a:endParaRPr>
          </a:p>
        </p:txBody>
      </p:sp>
      <p:sp>
        <p:nvSpPr>
          <p:cNvPr id="15" name="Управляющая кнопка: далее 14">
            <a:hlinkClick r:id="" action="ppaction://hlinkshowjump?jump=nextslide" highlightClick="1"/>
          </p:cNvPr>
          <p:cNvSpPr/>
          <p:nvPr/>
        </p:nvSpPr>
        <p:spPr>
          <a:xfrm>
            <a:off x="7467600" y="5638800"/>
            <a:ext cx="1371600" cy="838200"/>
          </a:xfrm>
          <a:prstGeom prst="actionButtonForwardNex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A2A14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EFC12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712</TotalTime>
  <Words>270</Words>
  <Application>Microsoft Office PowerPoint</Application>
  <PresentationFormat>Экран (4:3)</PresentationFormat>
  <Paragraphs>137</Paragraphs>
  <Slides>32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Office Theme</vt:lpstr>
      <vt:lpstr>Слайд 1</vt:lpstr>
      <vt:lpstr>Слайд 2</vt:lpstr>
      <vt:lpstr>  Буквы -а-/-о- в корне -лаг- – -лож- </vt:lpstr>
      <vt:lpstr>ЗАПОМНИ!</vt:lpstr>
      <vt:lpstr>разл..жить</vt:lpstr>
      <vt:lpstr> сл..жа </vt:lpstr>
      <vt:lpstr> прил..гательное</vt:lpstr>
      <vt:lpstr>сл..гаемое</vt:lpstr>
      <vt:lpstr> ул..жить</vt:lpstr>
      <vt:lpstr> изл..гать</vt:lpstr>
      <vt:lpstr>предл..гаю</vt:lpstr>
      <vt:lpstr>выл..жить</vt:lpstr>
      <vt:lpstr>сл..гаешь</vt:lpstr>
      <vt:lpstr>изл..жение</vt:lpstr>
      <vt:lpstr>распол..гаться</vt:lpstr>
      <vt:lpstr>зал..жник</vt:lpstr>
      <vt:lpstr>разл..гать</vt:lpstr>
      <vt:lpstr>пол..жение</vt:lpstr>
      <vt:lpstr>отл..жить</vt:lpstr>
      <vt:lpstr> зал..жить </vt:lpstr>
      <vt:lpstr>разл..жили</vt:lpstr>
      <vt:lpstr>предпол..гать</vt:lpstr>
      <vt:lpstr>сл..жение</vt:lpstr>
      <vt:lpstr>нал..жение</vt:lpstr>
      <vt:lpstr> прил..гайте </vt:lpstr>
      <vt:lpstr>зал..жить</vt:lpstr>
      <vt:lpstr>вл..жения</vt:lpstr>
      <vt:lpstr>пол..гаться</vt:lpstr>
      <vt:lpstr>отл..жить</vt:lpstr>
      <vt:lpstr>Стрельба глазами</vt:lpstr>
      <vt:lpstr>    Как настроение?</vt:lpstr>
      <vt:lpstr>Интернет-ресурсы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Учитель</cp:lastModifiedBy>
  <cp:revision>103</cp:revision>
  <dcterms:modified xsi:type="dcterms:W3CDTF">2022-02-09T21:40:45Z</dcterms:modified>
</cp:coreProperties>
</file>