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301" r:id="rId4"/>
    <p:sldId id="300" r:id="rId5"/>
    <p:sldId id="260" r:id="rId6"/>
    <p:sldId id="257" r:id="rId7"/>
    <p:sldId id="259" r:id="rId8"/>
    <p:sldId id="258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95" r:id="rId26"/>
    <p:sldId id="278" r:id="rId27"/>
    <p:sldId id="279" r:id="rId28"/>
    <p:sldId id="280" r:id="rId29"/>
    <p:sldId id="281" r:id="rId30"/>
    <p:sldId id="302" r:id="rId31"/>
    <p:sldId id="282" r:id="rId32"/>
    <p:sldId id="29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FF6600"/>
    <a:srgbClr val="008000"/>
    <a:srgbClr val="FF9900"/>
    <a:srgbClr val="FFCC00"/>
    <a:srgbClr val="FFFF99"/>
    <a:srgbClr val="339933"/>
    <a:srgbClr val="33CC33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0D5E-5B0A-449E-B625-11C02927EB66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D4A2-D81F-408E-934B-7FBD72382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D7BF9-A69A-415A-823B-5E0BE73139AD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2CD9-C11A-4F88-A791-F42B3B3D8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B050-6722-4F41-B0DA-9E86C965485B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C8E15-9E45-4EA5-AC02-8CBFC1147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9C0F-7959-4494-AC46-6E7895F3557F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B22D-724A-4D6B-84F1-C564FE634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95E2-1269-4B83-ACF8-0553A6F3CD78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0A0B-9C7D-48F8-8C5E-ECC3FC9DC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4261-08E6-4E88-BFCE-0F12671E9EB6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D4C-19FA-45EB-80C0-FF87BB4E5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7CE2-7EDF-4F86-8874-A7F5EA51740D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8965-C277-4A69-91A6-30CF77174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D04C-567A-43EC-9BB2-CE58B1A8D984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C8D0-6019-4872-BC34-1DDBB6CB5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47C-4B0A-42DD-A4D5-33A3D6AAE7C7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14BB-9724-40BF-92DB-E2BD8055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C5F1-3754-45DC-ADE8-8417BCC1AF5B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6ED8-7D5C-4BD6-B91D-E5B0D31E4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8BC7-11D1-4B10-BD1C-F264954D5AAA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40D3-0D07-4CD8-B5E5-60937E220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35DF8C-21FF-4C9F-83D5-0C3F73D6225C}" type="datetimeFigureOut">
              <a:rPr lang="en-US"/>
              <a:pPr>
                <a:defRPr/>
              </a:pPr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1190F-BDD7-4BBC-A2E2-75F07C39E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5%20&#1082;&#1083;&#1072;&#1089;&#1089;\&#1053;&#1077;&#1080;&#1079;&#1074;&#1077;&#1089;&#1090;&#1077;&#1085;%20-%20&#1042;%20&#1075;&#1086;&#1089;&#1090;&#1103;&#1093;%20&#1091;%20&#1089;&#1082;&#1072;&#1079;&#1082;&#1080;%20(&#1084;&#1080;&#1085;&#1091;&#1089;).mp3" TargetMode="Externa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apa.ru/forums/showthread.php?t=45521&amp;page=10" TargetMode="External"/><Relationship Id="rId2" Type="http://schemas.openxmlformats.org/officeDocument/2006/relationships/hyperlink" Target="http://detkam.e-papa.ru/raskras/4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rum.materinstvo.ru/index.php?showtopic=336790&amp;st=8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3429000" y="609601"/>
            <a:ext cx="5334000" cy="4190999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dirty="0" smtClean="0"/>
              <a:t>   </a:t>
            </a:r>
          </a:p>
          <a:p>
            <a:pPr algn="ctr" eaLnBrk="1" hangingPunct="1">
              <a:buFont typeface="Arial" charset="0"/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sz="1800" dirty="0" smtClean="0"/>
          </a:p>
          <a:p>
            <a:pPr algn="ctr" eaLnBrk="1" hangingPunct="1">
              <a:buNone/>
            </a:pPr>
            <a:r>
              <a:rPr lang="ru-RU" sz="1800" b="1" dirty="0" smtClean="0">
                <a:solidFill>
                  <a:srgbClr val="008000"/>
                </a:solidFill>
              </a:rPr>
              <a:t>Автор: учитель русского языка и литературы </a:t>
            </a:r>
          </a:p>
          <a:p>
            <a:pPr algn="ctr" eaLnBrk="1" hangingPunct="1">
              <a:buNone/>
            </a:pPr>
            <a:r>
              <a:rPr lang="ru-RU" sz="1800" b="1" dirty="0" smtClean="0">
                <a:solidFill>
                  <a:srgbClr val="008000"/>
                </a:solidFill>
              </a:rPr>
              <a:t>МБОУ «СОШ  с. </a:t>
            </a:r>
            <a:r>
              <a:rPr lang="ru-RU" sz="1800" b="1" dirty="0" err="1" smtClean="0">
                <a:solidFill>
                  <a:srgbClr val="008000"/>
                </a:solidFill>
              </a:rPr>
              <a:t>Лорино</a:t>
            </a:r>
            <a:r>
              <a:rPr lang="ru-RU" sz="1800" b="1" dirty="0" smtClean="0">
                <a:solidFill>
                  <a:srgbClr val="008000"/>
                </a:solidFill>
              </a:rPr>
              <a:t>» Чукотского АО </a:t>
            </a:r>
          </a:p>
          <a:p>
            <a:pPr algn="ctr" eaLnBrk="1" hangingPunct="1">
              <a:buNone/>
            </a:pPr>
            <a:r>
              <a:rPr lang="ru-RU" sz="1800" b="1" dirty="0" smtClean="0">
                <a:solidFill>
                  <a:srgbClr val="008000"/>
                </a:solidFill>
              </a:rPr>
              <a:t> Янус Оксана Анатольевна</a:t>
            </a:r>
          </a:p>
          <a:p>
            <a:pPr algn="ctr" eaLnBrk="1" hangingPunct="1">
              <a:buFont typeface="Arial" charset="0"/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  <p:grpSp>
        <p:nvGrpSpPr>
          <p:cNvPr id="205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391400" y="5715000"/>
            <a:ext cx="1295400" cy="7620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4267200" y="1066800"/>
            <a:ext cx="3962400" cy="2819400"/>
          </a:xfrm>
          <a:prstGeom prst="wedgeRoundRectCallout">
            <a:avLst>
              <a:gd name="adj1" fmla="val -68336"/>
              <a:gd name="adj2" fmla="val -248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Тренажёр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по русскому языку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 «Правописание корней -лаг-/-лож-»</a:t>
            </a:r>
          </a:p>
        </p:txBody>
      </p:sp>
      <p:pic>
        <p:nvPicPr>
          <p:cNvPr id="12" name="Picture 2" descr="http://xn--80aebb2bcawcb3a5k.xn--p1ai/wp-content/uploads/2017/06/%D0%A1%D0%B0%D0%B9%D1%82%D1%91%D0%BD%D0%BE%D0%BA2-e15021302427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374827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изл..гать</a:t>
            </a:r>
            <a:endParaRPr lang="ru-RU" sz="6700" b="1" i="1" dirty="0">
              <a:solidFill>
                <a:srgbClr val="FF33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9220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FF3300"/>
                </a:solidFill>
              </a:rPr>
              <a:t>предл..гаю</a:t>
            </a:r>
            <a:endParaRPr lang="ru-RU" sz="6000" b="1" i="1" dirty="0">
              <a:solidFill>
                <a:srgbClr val="FF3300"/>
              </a:solidFill>
            </a:endParaRPr>
          </a:p>
        </p:txBody>
      </p:sp>
      <p:grpSp>
        <p:nvGrpSpPr>
          <p:cNvPr id="11268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rgbClr val="FF3300"/>
                </a:solidFill>
              </a:rPr>
              <a:t>выл..жить</a:t>
            </a:r>
            <a:endParaRPr lang="ru-RU" sz="6000" b="1" i="1" dirty="0">
              <a:solidFill>
                <a:srgbClr val="FF3300"/>
              </a:solidFill>
            </a:endParaRPr>
          </a:p>
        </p:txBody>
      </p:sp>
      <p:grpSp>
        <p:nvGrpSpPr>
          <p:cNvPr id="1229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</a:rPr>
              <a:t>сл..гаешь</a:t>
            </a:r>
          </a:p>
        </p:txBody>
      </p:sp>
      <p:grpSp>
        <p:nvGrpSpPr>
          <p:cNvPr id="13316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</a:rPr>
              <a:t>изл..жение</a:t>
            </a:r>
          </a:p>
        </p:txBody>
      </p:sp>
      <p:grpSp>
        <p:nvGrpSpPr>
          <p:cNvPr id="14340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700" b="1" i="1" dirty="0" smtClean="0">
                <a:solidFill>
                  <a:srgbClr val="FF3300"/>
                </a:solidFill>
              </a:rPr>
              <a:t>распол..гаться</a:t>
            </a:r>
            <a:endParaRPr lang="ru-RU" sz="6700" b="1" i="1" dirty="0">
              <a:solidFill>
                <a:srgbClr val="FF3300"/>
              </a:solidFill>
            </a:endParaRPr>
          </a:p>
        </p:txBody>
      </p:sp>
      <p:grpSp>
        <p:nvGrpSpPr>
          <p:cNvPr id="15364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зал..жник</a:t>
            </a:r>
          </a:p>
        </p:txBody>
      </p:sp>
      <p:grpSp>
        <p:nvGrpSpPr>
          <p:cNvPr id="16388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разл..гать</a:t>
            </a:r>
          </a:p>
        </p:txBody>
      </p:sp>
      <p:grpSp>
        <p:nvGrpSpPr>
          <p:cNvPr id="1741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пол..жение</a:t>
            </a:r>
          </a:p>
        </p:txBody>
      </p:sp>
      <p:grpSp>
        <p:nvGrpSpPr>
          <p:cNvPr id="18436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отл..жить</a:t>
            </a:r>
          </a:p>
        </p:txBody>
      </p:sp>
      <p:grpSp>
        <p:nvGrpSpPr>
          <p:cNvPr id="19460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6477000" y="3505200"/>
            <a:ext cx="2286000" cy="14478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FF33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сделай вывод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2514600"/>
            <a:ext cx="4038600" cy="3840163"/>
          </a:xfrm>
          <a:noFill/>
          <a:ln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B050"/>
                </a:solidFill>
              </a:rPr>
              <a:t>Правильный ответ</a:t>
            </a:r>
            <a:r>
              <a:rPr lang="ru-RU" b="1" i="1" dirty="0" smtClean="0">
                <a:solidFill>
                  <a:srgbClr val="008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Ой! Ошибка!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Повтори правило!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pSp>
        <p:nvGrpSpPr>
          <p:cNvPr id="3078" name="Группа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0" name="Овал 9"/>
          <p:cNvSpPr/>
          <p:nvPr/>
        </p:nvSpPr>
        <p:spPr>
          <a:xfrm>
            <a:off x="2667000" y="533400"/>
            <a:ext cx="2286000" cy="1524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выдели суффикс </a:t>
            </a:r>
          </a:p>
        </p:txBody>
      </p:sp>
      <p:sp>
        <p:nvSpPr>
          <p:cNvPr id="14" name="Овал 13"/>
          <p:cNvSpPr/>
          <p:nvPr/>
        </p:nvSpPr>
        <p:spPr>
          <a:xfrm>
            <a:off x="381000" y="304800"/>
            <a:ext cx="2286000" cy="1524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выдели корень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953000" y="838200"/>
            <a:ext cx="2362200" cy="1524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подчеркни согласный в корне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581400" y="5715000"/>
            <a:ext cx="6096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Выноска-облако 22"/>
          <p:cNvSpPr/>
          <p:nvPr/>
        </p:nvSpPr>
        <p:spPr>
          <a:xfrm>
            <a:off x="304800" y="2667000"/>
            <a:ext cx="4267200" cy="2362200"/>
          </a:xfrm>
          <a:prstGeom prst="cloudCallout">
            <a:avLst>
              <a:gd name="adj1" fmla="val 61415"/>
              <a:gd name="adj2" fmla="val -9511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3300"/>
                </a:solidFill>
                <a:latin typeface="+mj-lt"/>
              </a:rPr>
              <a:t>Привет! Я Буки </a:t>
            </a:r>
            <a:r>
              <a:rPr lang="ru-RU" sz="2400" b="1" dirty="0" err="1" smtClean="0">
                <a:solidFill>
                  <a:srgbClr val="FF3300"/>
                </a:solidFill>
                <a:latin typeface="+mj-lt"/>
              </a:rPr>
              <a:t>Ведукин</a:t>
            </a:r>
            <a:r>
              <a:rPr lang="ru-RU" sz="2400" b="1" dirty="0" smtClean="0">
                <a:solidFill>
                  <a:srgbClr val="FF3300"/>
                </a:solidFill>
                <a:latin typeface="+mj-lt"/>
              </a:rPr>
              <a:t>. Я открою вам несколько секретов!</a:t>
            </a:r>
            <a:endParaRPr lang="ru-RU" sz="2400" b="1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581400" y="5029200"/>
            <a:ext cx="609600" cy="533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Выноска-облако 29"/>
          <p:cNvSpPr/>
          <p:nvPr/>
        </p:nvSpPr>
        <p:spPr>
          <a:xfrm>
            <a:off x="1219200" y="1676400"/>
            <a:ext cx="3581400" cy="1524000"/>
          </a:xfrm>
          <a:prstGeom prst="cloudCallout">
            <a:avLst>
              <a:gd name="adj1" fmla="val 49290"/>
              <a:gd name="adj2" fmla="val 67766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600200" y="1905000"/>
            <a:ext cx="3257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3300"/>
                </a:solidFill>
                <a:latin typeface="+mj-lt"/>
              </a:rPr>
              <a:t>Повтори правило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!!!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124200" y="60198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00400" y="5410200"/>
            <a:ext cx="304800" cy="1588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7" name="Picture 2" descr="http://xn--80aebb2bcawcb3a5k.xn--p1ai/wp-content/uploads/2017/06/%D0%A1%D0%B0%D0%B9%D1%82%D1%91%D0%BD%D0%BE%D0%BA2-e15021302427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48200" y="2743200"/>
            <a:ext cx="2433088" cy="2819400"/>
          </a:xfrm>
          <a:prstGeom prst="rect">
            <a:avLst/>
          </a:prstGeom>
          <a:noFill/>
        </p:spPr>
      </p:pic>
      <p:sp>
        <p:nvSpPr>
          <p:cNvPr id="32" name="Овал 31"/>
          <p:cNvSpPr/>
          <p:nvPr/>
        </p:nvSpPr>
        <p:spPr>
          <a:xfrm>
            <a:off x="6477000" y="2057400"/>
            <a:ext cx="2286000" cy="14478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FF33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поставь ударение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4" name="Управляющая кнопка: настраиваемая 33">
            <a:hlinkClick r:id="rId3" action="ppaction://hlinksldjump" highlightClick="1"/>
          </p:cNvPr>
          <p:cNvSpPr/>
          <p:nvPr/>
        </p:nvSpPr>
        <p:spPr>
          <a:xfrm>
            <a:off x="4343400" y="5943600"/>
            <a:ext cx="762000" cy="457200"/>
          </a:xfrm>
          <a:prstGeom prst="actionButtonBlank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зал..жить</a:t>
            </a:r>
            <a:r>
              <a:rPr lang="ru-RU" sz="5400" b="1" i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</a:br>
            <a:endParaRPr lang="ru-RU" sz="5400" b="1" i="1" dirty="0" smtClean="0">
              <a:solidFill>
                <a:srgbClr val="7030A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0484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разл..жили</a:t>
            </a:r>
          </a:p>
        </p:txBody>
      </p:sp>
      <p:grpSp>
        <p:nvGrpSpPr>
          <p:cNvPr id="21508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предпол..гать</a:t>
            </a:r>
          </a:p>
        </p:txBody>
      </p:sp>
      <p:grpSp>
        <p:nvGrpSpPr>
          <p:cNvPr id="2253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сл..жение</a:t>
            </a:r>
          </a:p>
        </p:txBody>
      </p:sp>
      <p:grpSp>
        <p:nvGrpSpPr>
          <p:cNvPr id="23556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нал..жение</a:t>
            </a:r>
          </a:p>
        </p:txBody>
      </p:sp>
      <p:grpSp>
        <p:nvGrpSpPr>
          <p:cNvPr id="24580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7030A0"/>
                </a:solidFill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</a:rPr>
            </a:br>
            <a:r>
              <a:rPr lang="ru-RU" sz="6000" b="1" i="1" dirty="0" smtClean="0">
                <a:solidFill>
                  <a:srgbClr val="FF3300"/>
                </a:solidFill>
              </a:rPr>
              <a:t>прил..гайте</a:t>
            </a:r>
            <a:r>
              <a:rPr lang="ru-RU" sz="6000" b="1" i="1" dirty="0" smtClean="0">
                <a:solidFill>
                  <a:srgbClr val="7030A0"/>
                </a:solidFill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</a:rPr>
            </a:br>
            <a:endParaRPr lang="ru-RU" sz="6000" b="1" i="1" dirty="0" smtClean="0">
              <a:solidFill>
                <a:srgbClr val="7030A0"/>
              </a:solidFill>
            </a:endParaRP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зал..жить</a:t>
            </a:r>
          </a:p>
        </p:txBody>
      </p:sp>
      <p:grpSp>
        <p:nvGrpSpPr>
          <p:cNvPr id="25604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вл..жения</a:t>
            </a:r>
          </a:p>
        </p:txBody>
      </p:sp>
      <p:grpSp>
        <p:nvGrpSpPr>
          <p:cNvPr id="26628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пол..гаться</a:t>
            </a:r>
          </a:p>
        </p:txBody>
      </p:sp>
      <p:grpSp>
        <p:nvGrpSpPr>
          <p:cNvPr id="2765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отл..жить</a:t>
            </a:r>
          </a:p>
        </p:txBody>
      </p:sp>
      <p:grpSp>
        <p:nvGrpSpPr>
          <p:cNvPr id="28676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457200" y="5486400"/>
            <a:ext cx="990600" cy="990600"/>
          </a:xfrm>
          <a:prstGeom prst="actionButtonHo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1219200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rgbClr val="7030A0"/>
                </a:solidFill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7030A0"/>
                </a:solidFill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i="1" dirty="0" smtClean="0">
                <a:solidFill>
                  <a:srgbClr val="FF6600"/>
                </a:solidFill>
              </a:rPr>
              <a:t>Буквы </a:t>
            </a:r>
            <a:r>
              <a:rPr lang="ru-RU" sz="3200" b="1" i="1" dirty="0" smtClean="0">
                <a:solidFill>
                  <a:srgbClr val="FF3300"/>
                </a:solidFill>
              </a:rPr>
              <a:t>-а-/-о- </a:t>
            </a:r>
            <a:r>
              <a:rPr lang="ru-RU" sz="3200" b="1" i="1" dirty="0" smtClean="0">
                <a:solidFill>
                  <a:srgbClr val="FF6600"/>
                </a:solidFill>
              </a:rPr>
              <a:t>в корне </a:t>
            </a:r>
            <a:r>
              <a:rPr lang="ru-RU" sz="3200" b="1" i="1" dirty="0" smtClean="0">
                <a:solidFill>
                  <a:srgbClr val="FF3300"/>
                </a:solidFill>
              </a:rPr>
              <a:t>-лаг- – -лож-</a:t>
            </a:r>
            <a:r>
              <a:rPr lang="ru-RU" sz="3600" b="1" i="1" dirty="0" smtClean="0">
                <a:solidFill>
                  <a:srgbClr val="7030A0"/>
                </a:solidFill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endParaRPr lang="ru-RU" sz="3600" b="1" i="1" dirty="0" smtClean="0">
              <a:solidFill>
                <a:srgbClr val="7030A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буква </a:t>
            </a:r>
            <a:r>
              <a:rPr lang="ru-RU" dirty="0" smtClean="0">
                <a:solidFill>
                  <a:srgbClr val="008000"/>
                </a:solidFill>
              </a:rPr>
              <a:t>«а» </a:t>
            </a:r>
            <a:r>
              <a:rPr lang="ru-RU" dirty="0" smtClean="0"/>
              <a:t>пишется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304800" y="2743200"/>
            <a:ext cx="4040188" cy="3951288"/>
          </a:xfrm>
        </p:spPr>
        <p:txBody>
          <a:bodyPr/>
          <a:lstStyle/>
          <a:p>
            <a:r>
              <a:rPr lang="ru-RU" dirty="0" smtClean="0"/>
              <a:t>за корнем</a:t>
            </a:r>
          </a:p>
          <a:p>
            <a:pPr>
              <a:buNone/>
            </a:pPr>
            <a:r>
              <a:rPr lang="ru-RU" dirty="0" smtClean="0"/>
              <a:t>суффикс </a:t>
            </a:r>
            <a:r>
              <a:rPr lang="ru-RU" dirty="0" smtClean="0">
                <a:solidFill>
                  <a:srgbClr val="FF3300"/>
                </a:solidFill>
              </a:rPr>
              <a:t>-а-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перед </a:t>
            </a:r>
            <a:r>
              <a:rPr lang="ru-RU" dirty="0" smtClean="0">
                <a:solidFill>
                  <a:srgbClr val="FF3300"/>
                </a:solidFill>
              </a:rPr>
              <a:t>-г- </a:t>
            </a:r>
            <a:r>
              <a:rPr lang="ru-RU" dirty="0" smtClean="0"/>
              <a:t>(</a:t>
            </a:r>
            <a:r>
              <a:rPr lang="ru-RU" dirty="0" err="1" smtClean="0"/>
              <a:t>искл</a:t>
            </a:r>
            <a:r>
              <a:rPr lang="ru-RU" dirty="0" smtClean="0"/>
              <a:t>. пол</a:t>
            </a:r>
            <a:r>
              <a:rPr lang="ru-RU" dirty="0" smtClean="0">
                <a:solidFill>
                  <a:srgbClr val="008000"/>
                </a:solidFill>
              </a:rPr>
              <a:t>о</a:t>
            </a:r>
            <a:r>
              <a:rPr lang="ru-RU" dirty="0" smtClean="0"/>
              <a:t>г).</a:t>
            </a:r>
          </a:p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ru-RU" dirty="0" smtClean="0"/>
              <a:t>предл</a:t>
            </a:r>
            <a:r>
              <a:rPr lang="ru-RU" dirty="0" smtClean="0">
                <a:solidFill>
                  <a:srgbClr val="008000"/>
                </a:solidFill>
              </a:rPr>
              <a:t>а</a:t>
            </a:r>
            <a:r>
              <a:rPr lang="ru-RU" dirty="0" smtClean="0"/>
              <a:t>г</a:t>
            </a:r>
            <a:r>
              <a:rPr lang="ru-RU" dirty="0" smtClean="0">
                <a:solidFill>
                  <a:srgbClr val="FF3300"/>
                </a:solidFill>
              </a:rPr>
              <a:t>а</a:t>
            </a:r>
            <a:r>
              <a:rPr lang="ru-RU" dirty="0" smtClean="0"/>
              <a:t>ть</a:t>
            </a:r>
          </a:p>
          <a:p>
            <a:pPr>
              <a:buNone/>
            </a:pPr>
            <a:r>
              <a:rPr lang="ru-RU" dirty="0" smtClean="0"/>
              <a:t>сл</a:t>
            </a:r>
            <a:r>
              <a:rPr lang="ru-RU" dirty="0" smtClean="0">
                <a:solidFill>
                  <a:srgbClr val="008000"/>
                </a:solidFill>
              </a:rPr>
              <a:t>а</a:t>
            </a:r>
            <a:r>
              <a:rPr lang="ru-RU" dirty="0" smtClean="0"/>
              <a:t>гать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572000" y="2057400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буква </a:t>
            </a:r>
            <a:r>
              <a:rPr lang="ru-RU" dirty="0" smtClean="0">
                <a:solidFill>
                  <a:srgbClr val="008000"/>
                </a:solidFill>
              </a:rPr>
              <a:t>«о» </a:t>
            </a:r>
            <a:r>
              <a:rPr lang="ru-RU" dirty="0" smtClean="0"/>
              <a:t>пишется</a:t>
            </a: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4"/>
          </p:nvPr>
        </p:nvSpPr>
        <p:spPr>
          <a:xfrm>
            <a:off x="4724400" y="2743200"/>
            <a:ext cx="3813175" cy="4114800"/>
          </a:xfrm>
        </p:spPr>
        <p:txBody>
          <a:bodyPr/>
          <a:lstStyle/>
          <a:p>
            <a:r>
              <a:rPr lang="ru-RU" dirty="0" smtClean="0"/>
              <a:t>за </a:t>
            </a:r>
            <a:r>
              <a:rPr lang="ru-RU" dirty="0" smtClean="0"/>
              <a:t>корнем нет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суффикса </a:t>
            </a:r>
            <a:r>
              <a:rPr lang="ru-RU" dirty="0" smtClean="0">
                <a:solidFill>
                  <a:srgbClr val="FF3300"/>
                </a:solidFill>
              </a:rPr>
              <a:t>-</a:t>
            </a:r>
            <a:r>
              <a:rPr lang="ru-RU" dirty="0" smtClean="0">
                <a:solidFill>
                  <a:srgbClr val="FF3300"/>
                </a:solidFill>
              </a:rPr>
              <a:t>а-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перед</a:t>
            </a:r>
            <a:r>
              <a:rPr lang="ru-RU" dirty="0" smtClean="0">
                <a:solidFill>
                  <a:srgbClr val="FF3300"/>
                </a:solidFill>
              </a:rPr>
              <a:t> -ж-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Примеры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изл</a:t>
            </a:r>
            <a:r>
              <a:rPr lang="ru-RU" dirty="0" smtClean="0">
                <a:solidFill>
                  <a:srgbClr val="008000"/>
                </a:solidFill>
              </a:rPr>
              <a:t>о</a:t>
            </a:r>
            <a:r>
              <a:rPr lang="ru-RU" dirty="0" smtClean="0"/>
              <a:t>жение</a:t>
            </a:r>
          </a:p>
          <a:p>
            <a:pPr>
              <a:buNone/>
            </a:pPr>
            <a:r>
              <a:rPr lang="ru-RU" dirty="0" smtClean="0"/>
              <a:t>пол</a:t>
            </a:r>
            <a:r>
              <a:rPr lang="ru-RU" dirty="0" smtClean="0">
                <a:solidFill>
                  <a:srgbClr val="008000"/>
                </a:solidFill>
              </a:rPr>
              <a:t>о</a:t>
            </a:r>
            <a:r>
              <a:rPr lang="ru-RU" dirty="0" smtClean="0"/>
              <a:t>жить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2286000" y="1752600"/>
            <a:ext cx="2057400" cy="53340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343400" y="1752600"/>
            <a:ext cx="2057400" cy="53340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Арка 17"/>
          <p:cNvSpPr/>
          <p:nvPr/>
        </p:nvSpPr>
        <p:spPr>
          <a:xfrm>
            <a:off x="1066800" y="4572000"/>
            <a:ext cx="304800" cy="45719"/>
          </a:xfrm>
          <a:prstGeom prst="blockArc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485900" y="4533900"/>
            <a:ext cx="152400" cy="7620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409700" y="4533900"/>
            <a:ext cx="152400" cy="7620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Арка 26"/>
          <p:cNvSpPr/>
          <p:nvPr/>
        </p:nvSpPr>
        <p:spPr>
          <a:xfrm>
            <a:off x="609600" y="5029200"/>
            <a:ext cx="304800" cy="45719"/>
          </a:xfrm>
          <a:prstGeom prst="blockArc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62000" y="5334000"/>
            <a:ext cx="1524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Арка 29"/>
          <p:cNvSpPr/>
          <p:nvPr/>
        </p:nvSpPr>
        <p:spPr>
          <a:xfrm>
            <a:off x="5181600" y="4572000"/>
            <a:ext cx="304800" cy="45719"/>
          </a:xfrm>
          <a:prstGeom prst="blockArc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638800" y="4876800"/>
            <a:ext cx="1524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Арка 32"/>
          <p:cNvSpPr/>
          <p:nvPr/>
        </p:nvSpPr>
        <p:spPr>
          <a:xfrm>
            <a:off x="5257800" y="5029200"/>
            <a:ext cx="304800" cy="45719"/>
          </a:xfrm>
          <a:prstGeom prst="blockArc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486400" y="5334000"/>
            <a:ext cx="15240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Арка 34"/>
          <p:cNvSpPr/>
          <p:nvPr/>
        </p:nvSpPr>
        <p:spPr>
          <a:xfrm>
            <a:off x="3124200" y="3657601"/>
            <a:ext cx="381000" cy="76199"/>
          </a:xfrm>
          <a:prstGeom prst="blockArc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3009900" y="3619500"/>
            <a:ext cx="152400" cy="7620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1143000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Стрельба глазами</a:t>
            </a: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pic>
        <p:nvPicPr>
          <p:cNvPr id="1026" name="Picture 2" descr="eyes-exercise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95400" y="1600200"/>
            <a:ext cx="6524280" cy="4648200"/>
          </a:xfrm>
          <a:prstGeom prst="rect">
            <a:avLst/>
          </a:prstGeom>
          <a:noFill/>
        </p:spPr>
      </p:pic>
      <p:pic>
        <p:nvPicPr>
          <p:cNvPr id="16" name="Неизвестен - В гостях у сказки (мину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00" y="5791200"/>
            <a:ext cx="762000" cy="762000"/>
          </a:xfrm>
          <a:prstGeom prst="rect">
            <a:avLst/>
          </a:prstGeom>
        </p:spPr>
      </p:pic>
      <p:sp>
        <p:nvSpPr>
          <p:cNvPr id="17" name="Управляющая кнопка: возврат 16">
            <a:hlinkClick r:id="rId5" action="ppaction://hlinksldjump" highlightClick="1"/>
          </p:cNvPr>
          <p:cNvSpPr/>
          <p:nvPr/>
        </p:nvSpPr>
        <p:spPr>
          <a:xfrm>
            <a:off x="381000" y="5715000"/>
            <a:ext cx="762000" cy="762000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5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носка-облако 18"/>
          <p:cNvSpPr/>
          <p:nvPr/>
        </p:nvSpPr>
        <p:spPr>
          <a:xfrm>
            <a:off x="1295400" y="381000"/>
            <a:ext cx="6705600" cy="259080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</a:rPr>
              <a:t/>
            </a:r>
            <a:br>
              <a:rPr lang="ru-RU" sz="6000" b="1" i="1" dirty="0" smtClean="0">
                <a:solidFill>
                  <a:srgbClr val="FF3300"/>
                </a:solidFill>
              </a:rPr>
            </a:br>
            <a:r>
              <a:rPr lang="ru-RU" sz="6000" b="1" i="1" dirty="0" smtClean="0">
                <a:solidFill>
                  <a:srgbClr val="FF3300"/>
                </a:solidFill>
              </a:rPr>
              <a:t>   Как настроение?</a:t>
            </a:r>
            <a:endParaRPr lang="ru-RU" sz="6000" dirty="0" smtClean="0">
              <a:solidFill>
                <a:srgbClr val="FF3300"/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>              </a:t>
            </a:r>
          </a:p>
        </p:txBody>
      </p:sp>
      <p:grpSp>
        <p:nvGrpSpPr>
          <p:cNvPr id="29700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467600" y="55626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2290" name="Picture 2" descr="https://avatars.mds.yandex.net/i?id=5871662d2b3615c0c3e98212c35a8891_l-5240131-images-thumbs&amp;n=13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581400"/>
            <a:ext cx="1726216" cy="1548000"/>
          </a:xfrm>
          <a:prstGeom prst="rect">
            <a:avLst/>
          </a:prstGeom>
          <a:noFill/>
        </p:spPr>
      </p:pic>
      <p:pic>
        <p:nvPicPr>
          <p:cNvPr id="12298" name="Picture 10" descr="https://yt3.ggpht.com/hWE5R1kmfNQz55D_nwayr-nxxAj9IQ1vOtfcLAiAngIOCl58Visw-OIBd3gjy1Vqnz85F-s5LeQ=s900-c-k-c0x00ffffff-no-rj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581401"/>
            <a:ext cx="1728000" cy="1548000"/>
          </a:xfrm>
          <a:prstGeom prst="rect">
            <a:avLst/>
          </a:prstGeom>
          <a:noFill/>
        </p:spPr>
      </p:pic>
      <p:pic>
        <p:nvPicPr>
          <p:cNvPr id="18" name="Picture 2" descr="http://xn--80aebb2bcawcb3a5k.xn--p1ai/wp-content/uploads/2017/06/%D0%A1%D0%B0%D0%B9%D1%82%D1%91%D0%BD%D0%BE%D0%BA2-e150213024278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743200"/>
            <a:ext cx="2743200" cy="317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2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</a:rPr>
              <a:t>Интернет-ресурсы</a:t>
            </a:r>
            <a:endParaRPr lang="ru-RU" b="1" dirty="0">
              <a:solidFill>
                <a:srgbClr val="FF33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http://detkam.e-papa.ru/raskras/44/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http://www.parapa.ru/forums/showthread.php?t=45521&amp;page=10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http://forum.materinstvo.ru/index.php?showtopic=336790&amp;st=860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676400" y="685800"/>
            <a:ext cx="4495800" cy="838200"/>
          </a:xfrm>
        </p:spPr>
        <p:txBody>
          <a:bodyPr/>
          <a:lstStyle/>
          <a:p>
            <a:pPr eaLnBrk="1" hangingPunct="1"/>
            <a:r>
              <a:rPr lang="ru-RU" b="1" u="sng" dirty="0" smtClean="0">
                <a:solidFill>
                  <a:srgbClr val="FF3300"/>
                </a:solidFill>
              </a:rPr>
              <a:t>ЗАПОМНИ!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5" name="Управляющая кнопка: назад 14">
            <a:hlinkClick r:id="rId2" action="ppaction://hlinksldjump" highlightClick="1"/>
          </p:cNvPr>
          <p:cNvSpPr/>
          <p:nvPr/>
        </p:nvSpPr>
        <p:spPr>
          <a:xfrm flipH="1">
            <a:off x="7543800" y="5715000"/>
            <a:ext cx="1295400" cy="738188"/>
          </a:xfrm>
          <a:prstGeom prst="actionButtonBackPrevious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Выноска-облако 11"/>
          <p:cNvSpPr/>
          <p:nvPr/>
        </p:nvSpPr>
        <p:spPr>
          <a:xfrm>
            <a:off x="990600" y="533400"/>
            <a:ext cx="5943600" cy="1219200"/>
          </a:xfrm>
          <a:prstGeom prst="cloudCallout">
            <a:avLst>
              <a:gd name="adj1" fmla="val -13885"/>
              <a:gd name="adj2" fmla="val 133928"/>
            </a:avLst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2819400" y="2209800"/>
            <a:ext cx="6324600" cy="4373563"/>
          </a:xfrm>
        </p:spPr>
        <p:txBody>
          <a:bodyPr/>
          <a:lstStyle/>
          <a:p>
            <a:pPr indent="0">
              <a:buNone/>
            </a:pPr>
            <a:r>
              <a:rPr lang="ru-RU" b="1" i="1" dirty="0" smtClean="0">
                <a:solidFill>
                  <a:srgbClr val="FF3300"/>
                </a:solidFill>
              </a:rPr>
              <a:t>-лаг- – -лож </a:t>
            </a:r>
            <a:r>
              <a:rPr lang="ru-RU" b="1" i="1" dirty="0" smtClean="0">
                <a:solidFill>
                  <a:srgbClr val="FF6600"/>
                </a:solidFill>
              </a:rPr>
              <a:t>не употребляется без приставок; поэтому нет слова «</a:t>
            </a:r>
            <a:r>
              <a:rPr lang="ru-RU" b="1" i="1" dirty="0" err="1" smtClean="0">
                <a:solidFill>
                  <a:srgbClr val="FF6600"/>
                </a:solidFill>
              </a:rPr>
              <a:t>ложить</a:t>
            </a:r>
            <a:r>
              <a:rPr lang="ru-RU" b="1" i="1" dirty="0" smtClean="0">
                <a:solidFill>
                  <a:srgbClr val="FF6600"/>
                </a:solidFill>
              </a:rPr>
              <a:t>», «ложу»… надо говорить: </a:t>
            </a:r>
            <a:r>
              <a:rPr lang="ru-RU" b="1" i="1" dirty="0" smtClean="0">
                <a:solidFill>
                  <a:srgbClr val="FF3300"/>
                </a:solidFill>
              </a:rPr>
              <a:t>кладу книгу, класть на стол. </a:t>
            </a:r>
          </a:p>
          <a:p>
            <a:pPr indent="0">
              <a:buNone/>
            </a:pPr>
            <a:r>
              <a:rPr lang="ru-RU" b="1" i="1" dirty="0" smtClean="0">
                <a:solidFill>
                  <a:srgbClr val="FF6600"/>
                </a:solidFill>
              </a:rPr>
              <a:t>Слово-исключение: </a:t>
            </a:r>
            <a:r>
              <a:rPr lang="ru-RU" b="1" i="1" dirty="0" smtClean="0">
                <a:solidFill>
                  <a:srgbClr val="FF3300"/>
                </a:solidFill>
              </a:rPr>
              <a:t>полог</a:t>
            </a:r>
            <a:endParaRPr lang="ru-RU" b="1" i="1" dirty="0">
              <a:solidFill>
                <a:srgbClr val="FF3300"/>
              </a:solidFill>
            </a:endParaRPr>
          </a:p>
        </p:txBody>
      </p:sp>
      <p:pic>
        <p:nvPicPr>
          <p:cNvPr id="3" name="Picture 2" descr="http://xn--80aebb2bcawcb3a5k.xn--p1ai/wp-content/uploads/2017/06/%D0%A1%D0%B0%D0%B9%D1%82%D1%91%D0%BD%D0%BE%D0%BA2-e150213024278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309067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endParaRPr lang="ru-RU" sz="5400" dirty="0" smtClean="0"/>
          </a:p>
        </p:txBody>
      </p:sp>
      <p:grpSp>
        <p:nvGrpSpPr>
          <p:cNvPr id="4100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Овал 9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91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</a:rPr>
              <a:t>разл..жить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7030A0"/>
                </a:solidFill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</a:rPr>
            </a:br>
            <a:r>
              <a:rPr lang="ru-RU" sz="6000" b="1" i="1" dirty="0" smtClean="0">
                <a:solidFill>
                  <a:srgbClr val="FF3300"/>
                </a:solidFill>
              </a:rPr>
              <a:t>сл..жа</a:t>
            </a:r>
            <a:r>
              <a:rPr lang="ru-RU" sz="6000" b="1" i="1" dirty="0" smtClean="0">
                <a:solidFill>
                  <a:srgbClr val="7030A0"/>
                </a:solidFill>
              </a:rPr>
              <a:t/>
            </a:r>
            <a:br>
              <a:rPr lang="ru-RU" sz="6000" b="1" i="1" dirty="0" smtClean="0">
                <a:solidFill>
                  <a:srgbClr val="7030A0"/>
                </a:solidFill>
              </a:rPr>
            </a:br>
            <a:endParaRPr lang="ru-RU" sz="6000" b="1" i="1" dirty="0" smtClean="0">
              <a:solidFill>
                <a:srgbClr val="7030A0"/>
              </a:solidFill>
            </a:endParaRPr>
          </a:p>
        </p:txBody>
      </p:sp>
      <p:grpSp>
        <p:nvGrpSpPr>
          <p:cNvPr id="5124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15" name="Овал 14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прил..гательное</a:t>
            </a:r>
            <a:endParaRPr lang="ru-RU" sz="6700" b="1" i="1" dirty="0">
              <a:solidFill>
                <a:srgbClr val="FF33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147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4" name="Овал 23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3300"/>
                </a:solidFill>
              </a:rPr>
              <a:t>сл..гаемое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endParaRPr lang="ru-RU" sz="5400" dirty="0" smtClean="0"/>
          </a:p>
        </p:txBody>
      </p:sp>
      <p:grpSp>
        <p:nvGrpSpPr>
          <p:cNvPr id="7172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solidFill>
              <a:srgbClr val="FF660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solidFill>
              <a:srgbClr val="FF660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solidFill>
              <a:srgbClr val="FF660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i="1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ул..жить</a:t>
            </a:r>
            <a:endParaRPr lang="ru-RU" sz="6000" b="1" i="1" dirty="0">
              <a:solidFill>
                <a:srgbClr val="FF33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196" name="Группа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  <a:solidFill>
            <a:srgbClr val="FF6600"/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883920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0"/>
              <a:ext cx="304800" cy="68580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5400000">
              <a:off x="4419600" y="-41148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 rot="5400000">
              <a:off x="4419600" y="2438400"/>
              <a:ext cx="304800" cy="8534400"/>
            </a:xfrm>
            <a:prstGeom prst="rect">
              <a:avLst/>
            </a:pr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powder"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1600200" y="25908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А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91200" y="2667000"/>
            <a:ext cx="1600200" cy="1447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О</a:t>
            </a:r>
            <a:endParaRPr lang="ru-RU" sz="7200" b="1" dirty="0">
              <a:solidFill>
                <a:srgbClr val="C00000"/>
              </a:solidFill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467600" y="5638800"/>
            <a:ext cx="1371600" cy="838200"/>
          </a:xfrm>
          <a:prstGeom prst="actionButtonForwardNex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2A1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FC1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270</Words>
  <Application>Microsoft Office PowerPoint</Application>
  <PresentationFormat>Экран (4:3)</PresentationFormat>
  <Paragraphs>137</Paragraphs>
  <Slides>32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Office Theme</vt:lpstr>
      <vt:lpstr>Слайд 1</vt:lpstr>
      <vt:lpstr>Слайд 2</vt:lpstr>
      <vt:lpstr>  Буквы -а-/-о- в корне -лаг- – -лож- </vt:lpstr>
      <vt:lpstr>ЗАПОМНИ!</vt:lpstr>
      <vt:lpstr>разл..жить</vt:lpstr>
      <vt:lpstr> сл..жа </vt:lpstr>
      <vt:lpstr> прил..гательное</vt:lpstr>
      <vt:lpstr>сл..гаемое</vt:lpstr>
      <vt:lpstr> ул..жить</vt:lpstr>
      <vt:lpstr> изл..гать</vt:lpstr>
      <vt:lpstr>предл..гаю</vt:lpstr>
      <vt:lpstr>выл..жить</vt:lpstr>
      <vt:lpstr>сл..гаешь</vt:lpstr>
      <vt:lpstr>изл..жение</vt:lpstr>
      <vt:lpstr>распол..гаться</vt:lpstr>
      <vt:lpstr>зал..жник</vt:lpstr>
      <vt:lpstr>разл..гать</vt:lpstr>
      <vt:lpstr>пол..жение</vt:lpstr>
      <vt:lpstr>отл..жить</vt:lpstr>
      <vt:lpstr> зал..жить </vt:lpstr>
      <vt:lpstr>разл..жили</vt:lpstr>
      <vt:lpstr>предпол..гать</vt:lpstr>
      <vt:lpstr>сл..жение</vt:lpstr>
      <vt:lpstr>нал..жение</vt:lpstr>
      <vt:lpstr> прил..гайте </vt:lpstr>
      <vt:lpstr>зал..жить</vt:lpstr>
      <vt:lpstr>вл..жения</vt:lpstr>
      <vt:lpstr>пол..гаться</vt:lpstr>
      <vt:lpstr>отл..жить</vt:lpstr>
      <vt:lpstr>Стрельба глазами</vt:lpstr>
      <vt:lpstr>    Как настроение?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103</cp:revision>
  <dcterms:modified xsi:type="dcterms:W3CDTF">2022-02-09T21:40:45Z</dcterms:modified>
</cp:coreProperties>
</file>