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421" r:id="rId5"/>
    <p:sldId id="422" r:id="rId6"/>
    <p:sldId id="423" r:id="rId7"/>
    <p:sldId id="424" r:id="rId8"/>
    <p:sldId id="425" r:id="rId9"/>
    <p:sldId id="426" r:id="rId10"/>
    <p:sldId id="427" r:id="rId11"/>
    <p:sldId id="428" r:id="rId12"/>
    <p:sldId id="429" r:id="rId13"/>
    <p:sldId id="430" r:id="rId14"/>
    <p:sldId id="431" r:id="rId15"/>
    <p:sldId id="432" r:id="rId16"/>
    <p:sldId id="433" r:id="rId17"/>
    <p:sldId id="434" r:id="rId18"/>
    <p:sldId id="435" r:id="rId19"/>
    <p:sldId id="436" r:id="rId20"/>
    <p:sldId id="437" r:id="rId21"/>
    <p:sldId id="438" r:id="rId22"/>
    <p:sldId id="439" r:id="rId23"/>
    <p:sldId id="440" r:id="rId24"/>
    <p:sldId id="441" r:id="rId25"/>
    <p:sldId id="442" r:id="rId26"/>
    <p:sldId id="443" r:id="rId27"/>
    <p:sldId id="444" r:id="rId28"/>
    <p:sldId id="445" r:id="rId29"/>
    <p:sldId id="446" r:id="rId30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7B4A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7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71584-9664-4375-80BE-147DF3AC8CA1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5A795-1104-4717-B6CE-504C6AEBAE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5A795-1104-4717-B6CE-504C6AEBAE44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93699" y="553380"/>
            <a:ext cx="11204600" cy="6235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36533" y="4186440"/>
            <a:ext cx="7918932" cy="995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70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00" b="1" i="0">
                <a:solidFill>
                  <a:srgbClr val="FFA60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ED7D3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00" b="1" i="0">
                <a:solidFill>
                  <a:srgbClr val="FFA60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864998" y="1769364"/>
            <a:ext cx="4217670" cy="42564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00" b="1" i="0">
                <a:solidFill>
                  <a:srgbClr val="FFA60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7127" y="-19303"/>
            <a:ext cx="10857745" cy="2825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300" b="1" i="0">
                <a:solidFill>
                  <a:srgbClr val="FFA60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4481" y="1341018"/>
            <a:ext cx="10213340" cy="4660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ED7D3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-modern.ru/" TargetMode="External"/><Relationship Id="rId2" Type="http://schemas.openxmlformats.org/officeDocument/2006/relationships/hyperlink" Target="https://rugenerations.su/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mogu-pisat.ru/stat/metod/?ELEMENT_ID=3138349&amp;" TargetMode="External"/><Relationship Id="rId4" Type="http://schemas.openxmlformats.org/officeDocument/2006/relationships/hyperlink" Target="https://mp3heart.com/download/MixmHzQx7dU_vebinar-na-temu-kak-pomochy-rebenku-pisaty-bez-oshibok-33-podskazki-dlya-roditelya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0" y="0"/>
            <a:ext cx="12188952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object 4"/>
          <p:cNvSpPr txBox="1"/>
          <p:nvPr/>
        </p:nvSpPr>
        <p:spPr>
          <a:xfrm>
            <a:off x="499541" y="1524000"/>
            <a:ext cx="11108690" cy="134652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425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4400" b="1" spc="190" dirty="0">
                <a:solidFill>
                  <a:srgbClr val="FFFFFF"/>
                </a:solidFill>
                <a:latin typeface="Arial"/>
                <a:cs typeface="Arial"/>
              </a:rPr>
              <a:t>«УМНЫЕ</a:t>
            </a:r>
            <a:r>
              <a:rPr sz="4400" b="1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spc="140">
                <a:solidFill>
                  <a:srgbClr val="FFFFFF"/>
                </a:solidFill>
                <a:latin typeface="Arial"/>
                <a:cs typeface="Arial"/>
              </a:rPr>
              <a:t>ДВИЖЕНИЯ</a:t>
            </a:r>
            <a:r>
              <a:rPr sz="4400" b="1" spc="140" smtClean="0">
                <a:solidFill>
                  <a:srgbClr val="FFFFFF"/>
                </a:solidFill>
                <a:latin typeface="Arial"/>
                <a:cs typeface="Arial"/>
              </a:rPr>
              <a:t>»</a:t>
            </a:r>
            <a:endParaRPr sz="4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52026" y="5050302"/>
            <a:ext cx="9650438" cy="1088118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865"/>
              </a:spcBef>
            </a:pPr>
            <a:r>
              <a:rPr lang="ru-RU" sz="2800" spc="-5" dirty="0" smtClean="0">
                <a:solidFill>
                  <a:srgbClr val="FDFFFB"/>
                </a:solidFill>
                <a:latin typeface="Verdana"/>
                <a:cs typeface="Verdana"/>
              </a:rPr>
              <a:t>ЯНУС ОКСАНА АНАТОЛЬЕВНА, </a:t>
            </a:r>
          </a:p>
          <a:p>
            <a:pPr marL="12700" algn="ctr">
              <a:lnSpc>
                <a:spcPct val="100000"/>
              </a:lnSpc>
              <a:spcBef>
                <a:spcPts val="865"/>
              </a:spcBef>
            </a:pPr>
            <a:r>
              <a:rPr lang="ru-RU" sz="2800" spc="-5" dirty="0" smtClean="0">
                <a:solidFill>
                  <a:srgbClr val="FDFFFB"/>
                </a:solidFill>
                <a:latin typeface="Verdana"/>
                <a:cs typeface="Verdana"/>
              </a:rPr>
              <a:t>УЧИТЕЛЬ РУССКОГО ЯЗЫКА И ЛИТЕРАТУРЫ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" y="2451658"/>
            <a:ext cx="11290935" cy="2064071"/>
          </a:xfrm>
          <a:custGeom>
            <a:avLst/>
            <a:gdLst/>
            <a:ahLst/>
            <a:cxnLst/>
            <a:rect l="l" t="t" r="r" b="b"/>
            <a:pathLst>
              <a:path w="11290935" h="2252979">
                <a:moveTo>
                  <a:pt x="11290848" y="0"/>
                </a:moveTo>
                <a:lnTo>
                  <a:pt x="0" y="0"/>
                </a:lnTo>
                <a:lnTo>
                  <a:pt x="0" y="2252865"/>
                </a:lnTo>
                <a:lnTo>
                  <a:pt x="11290848" y="2252865"/>
                </a:lnTo>
                <a:lnTo>
                  <a:pt x="11290848" y="0"/>
                </a:lnTo>
                <a:close/>
              </a:path>
            </a:pathLst>
          </a:custGeom>
          <a:solidFill>
            <a:srgbClr val="FA9915"/>
          </a:solidFill>
        </p:spPr>
        <p:txBody>
          <a:bodyPr wrap="square" lIns="0" tIns="0" rIns="0" bIns="0" rtlCol="0"/>
          <a:lstStyle/>
          <a:p>
            <a:pPr algn="ctr"/>
            <a:endParaRPr lang="ru-RU" sz="4000" spc="405" dirty="0">
              <a:solidFill>
                <a:srgbClr val="FFFFFF"/>
              </a:solidFill>
              <a:latin typeface="Trebuchet MS"/>
              <a:ea typeface="+mj-ea"/>
              <a:cs typeface="Trebuchet MS"/>
            </a:endParaRPr>
          </a:p>
          <a:p>
            <a:r>
              <a:rPr lang="ru-RU" sz="4000" spc="405" dirty="0" smtClean="0">
                <a:solidFill>
                  <a:srgbClr val="FFFFFF"/>
                </a:solidFill>
                <a:latin typeface="Trebuchet MS"/>
                <a:ea typeface="+mj-ea"/>
                <a:cs typeface="Trebuchet MS"/>
              </a:rPr>
              <a:t>      КАК ПРЕПОДНОСИТЬ</a:t>
            </a:r>
          </a:p>
          <a:p>
            <a:pPr algn="ctr"/>
            <a:r>
              <a:rPr lang="ru-RU" sz="4000" spc="405" dirty="0" smtClean="0">
                <a:solidFill>
                  <a:srgbClr val="FFFFFF"/>
                </a:solidFill>
                <a:latin typeface="Trebuchet MS"/>
                <a:ea typeface="+mj-ea"/>
                <a:cs typeface="Trebuchet MS"/>
              </a:rPr>
              <a:t>ИНФОРМАЦИЮ </a:t>
            </a:r>
            <a:r>
              <a:rPr lang="ru-RU" sz="4000" spc="405" dirty="0">
                <a:solidFill>
                  <a:srgbClr val="FFFFFF"/>
                </a:solidFill>
                <a:latin typeface="Trebuchet MS"/>
                <a:ea typeface="+mj-ea"/>
                <a:cs typeface="Trebuchet MS"/>
              </a:rPr>
              <a:t>ХОУМЛЕНДЕРАМ?</a:t>
            </a:r>
            <a:endParaRPr sz="4000" spc="405" dirty="0">
              <a:solidFill>
                <a:srgbClr val="FFFFFF"/>
              </a:solidFill>
              <a:latin typeface="Trebuchet MS"/>
              <a:ea typeface="+mj-ea"/>
              <a:cs typeface="Trebuchet MS"/>
            </a:endParaRPr>
          </a:p>
        </p:txBody>
      </p:sp>
      <p:sp>
        <p:nvSpPr>
          <p:cNvPr id="3" name="object 4"/>
          <p:cNvSpPr/>
          <p:nvPr/>
        </p:nvSpPr>
        <p:spPr>
          <a:xfrm>
            <a:off x="9786518" y="2451658"/>
            <a:ext cx="1532255" cy="2252980"/>
          </a:xfrm>
          <a:custGeom>
            <a:avLst/>
            <a:gdLst/>
            <a:ahLst/>
            <a:cxnLst/>
            <a:rect l="l" t="t" r="r" b="b"/>
            <a:pathLst>
              <a:path w="1532254" h="2252979">
                <a:moveTo>
                  <a:pt x="1532153" y="0"/>
                </a:moveTo>
                <a:lnTo>
                  <a:pt x="0" y="0"/>
                </a:lnTo>
                <a:lnTo>
                  <a:pt x="1532153" y="2252865"/>
                </a:lnTo>
                <a:lnTo>
                  <a:pt x="15321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84080" y="368808"/>
            <a:ext cx="1978152" cy="197815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12874" y="1163533"/>
            <a:ext cx="10114671" cy="4732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0520" marR="297815" indent="-323850">
              <a:lnSpc>
                <a:spcPct val="152500"/>
              </a:lnSpc>
              <a:spcBef>
                <a:spcPts val="100"/>
              </a:spcBef>
              <a:buFont typeface="Sitka Text"/>
              <a:buChar char="•"/>
              <a:tabLst>
                <a:tab pos="368935" algn="l"/>
                <a:tab pos="369570" algn="l"/>
              </a:tabLst>
            </a:pPr>
            <a:r>
              <a:rPr lang="ru-RU" sz="2400" spc="-5" dirty="0">
                <a:latin typeface="Verdana"/>
                <a:cs typeface="Verdana"/>
              </a:rPr>
              <a:t>ЛУЧШЕ ВСЕГО НОВОЕ ЦЕНТЕНИАЛЫ ВОСПРИНИМАЮТ ГЛАЗАМИ.  ОНИ НЕ ВЧИТЫВАЮТСЯ, А СКАНИРУЮТ.</a:t>
            </a:r>
          </a:p>
          <a:p>
            <a:pPr marL="13970">
              <a:lnSpc>
                <a:spcPct val="100000"/>
              </a:lnSpc>
              <a:buFont typeface="Sitka Text"/>
              <a:buChar char="•"/>
            </a:pPr>
            <a:endParaRPr lang="ru-RU" sz="2400" spc="-5" dirty="0">
              <a:latin typeface="Verdana"/>
              <a:cs typeface="Verdana"/>
            </a:endParaRPr>
          </a:p>
          <a:p>
            <a:pPr marL="369570" marR="582930" indent="-342900">
              <a:lnSpc>
                <a:spcPct val="149200"/>
              </a:lnSpc>
              <a:spcBef>
                <a:spcPts val="5"/>
              </a:spcBef>
              <a:buFont typeface="Sitka Text"/>
              <a:buChar char="•"/>
              <a:tabLst>
                <a:tab pos="368935" algn="l"/>
                <a:tab pos="369570" algn="l"/>
              </a:tabLst>
            </a:pPr>
            <a:r>
              <a:rPr lang="ru-RU" sz="2400" spc="-5" dirty="0">
                <a:latin typeface="Verdana"/>
                <a:cs typeface="Verdana"/>
              </a:rPr>
              <a:t>АУДИОИНФОРМАЦИИ И РУКОВОДСТВАМ НА БУМАГЕ  ПРЕДПОЧИТАЮТ ВИДЕО. ПОЭТОМУ YOUTUBE ТАК ПОПУЛЯРЕН.</a:t>
            </a:r>
          </a:p>
          <a:p>
            <a:pPr marL="13970">
              <a:lnSpc>
                <a:spcPct val="100000"/>
              </a:lnSpc>
              <a:spcBef>
                <a:spcPts val="50"/>
              </a:spcBef>
              <a:buFont typeface="Sitka Text"/>
              <a:buChar char="•"/>
            </a:pPr>
            <a:endParaRPr lang="ru-RU" sz="2400" spc="-5" dirty="0">
              <a:latin typeface="Verdana"/>
              <a:cs typeface="Verdana"/>
            </a:endParaRPr>
          </a:p>
          <a:p>
            <a:pPr marL="369570" marR="5080" indent="-342900">
              <a:lnSpc>
                <a:spcPct val="150000"/>
              </a:lnSpc>
              <a:buFont typeface="Sitka Text"/>
              <a:buChar char="•"/>
              <a:tabLst>
                <a:tab pos="368935" algn="l"/>
                <a:tab pos="369570" algn="l"/>
              </a:tabLst>
            </a:pPr>
            <a:r>
              <a:rPr lang="ru-RU" sz="2400" spc="-5" dirty="0">
                <a:latin typeface="Verdana"/>
                <a:cs typeface="Verdana"/>
              </a:rPr>
              <a:t>ЕСЛИ ВЫ ХОТИТЕ ЧТО-ТО ОБЪЯСНИТЬ ЦЕНТЕНИАЛУ, ТО ДЕЛАЙТЕ  ЭТО МАКСИМАЛЬНО НАГЛЯДНО.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3253" y="342817"/>
            <a:ext cx="11265200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900" b="1" spc="30" dirty="0">
                <a:solidFill>
                  <a:srgbClr val="FA9915"/>
                </a:solidFill>
                <a:latin typeface="Arial"/>
                <a:ea typeface="+mj-ea"/>
                <a:cs typeface="Arial"/>
              </a:rPr>
              <a:t>ВИЗУАЛЬНОЕ ВОСПРИЯТИЕ ИНФОРМАЦИИ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5" y="1209822"/>
            <a:ext cx="12179808" cy="603504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6231988" y="351692"/>
            <a:ext cx="62460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spc="550" dirty="0">
                <a:solidFill>
                  <a:srgbClr val="FA9915"/>
                </a:solidFill>
                <a:latin typeface="Trebuchet MS"/>
                <a:ea typeface="+mj-ea"/>
                <a:cs typeface="Trebuchet MS"/>
              </a:rPr>
              <a:t>ЭКСПЕРИМЕНТ</a:t>
            </a:r>
          </a:p>
        </p:txBody>
      </p:sp>
      <p:sp>
        <p:nvSpPr>
          <p:cNvPr id="4" name="object 2"/>
          <p:cNvSpPr/>
          <p:nvPr/>
        </p:nvSpPr>
        <p:spPr>
          <a:xfrm>
            <a:off x="0" y="0"/>
            <a:ext cx="12192000" cy="1281430"/>
          </a:xfrm>
          <a:custGeom>
            <a:avLst/>
            <a:gdLst/>
            <a:ahLst/>
            <a:cxnLst/>
            <a:rect l="l" t="t" r="r" b="b"/>
            <a:pathLst>
              <a:path w="12192000" h="1281430">
                <a:moveTo>
                  <a:pt x="11727986" y="0"/>
                </a:moveTo>
                <a:lnTo>
                  <a:pt x="0" y="0"/>
                </a:lnTo>
                <a:lnTo>
                  <a:pt x="0" y="1281086"/>
                </a:lnTo>
                <a:lnTo>
                  <a:pt x="12192000" y="10575"/>
                </a:lnTo>
                <a:lnTo>
                  <a:pt x="12192000" y="5579"/>
                </a:lnTo>
                <a:lnTo>
                  <a:pt x="11727986" y="0"/>
                </a:lnTo>
                <a:close/>
              </a:path>
            </a:pathLst>
          </a:custGeom>
          <a:solidFill>
            <a:srgbClr val="FFA60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1335"/>
            <a:ext cx="12188952" cy="6815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06127" y="360456"/>
            <a:ext cx="54729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9E07"/>
                </a:solidFill>
                <a:latin typeface="Cambria"/>
                <a:ea typeface="+mj-ea"/>
                <a:cs typeface="Cambria"/>
              </a:rPr>
              <a:t>ЯЗЫК ДВИЖЕНИЙ -</a:t>
            </a:r>
          </a:p>
        </p:txBody>
      </p:sp>
      <p:pic>
        <p:nvPicPr>
          <p:cNvPr id="3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1133" y="1448971"/>
            <a:ext cx="2231723" cy="29260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079632" y="1469514"/>
            <a:ext cx="6836898" cy="29286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63220" algn="just">
              <a:lnSpc>
                <a:spcPct val="100000"/>
              </a:lnSpc>
              <a:spcBef>
                <a:spcPts val="1500"/>
              </a:spcBef>
            </a:pPr>
            <a:r>
              <a:rPr lang="ru-RU" sz="2400" spc="-5" dirty="0">
                <a:latin typeface="Verdana"/>
                <a:cs typeface="Verdana"/>
              </a:rPr>
              <a:t>ПОНЯТНЫЙ И РАДОСТНЫЙ ДЛЯ РЕБЁНКА</a:t>
            </a:r>
          </a:p>
          <a:p>
            <a:pPr marL="363220" algn="just">
              <a:lnSpc>
                <a:spcPct val="100000"/>
              </a:lnSpc>
              <a:spcBef>
                <a:spcPts val="1080"/>
              </a:spcBef>
            </a:pPr>
            <a:r>
              <a:rPr lang="ru-RU" sz="2400" spc="-5" dirty="0">
                <a:latin typeface="Verdana"/>
                <a:cs typeface="Verdana"/>
              </a:rPr>
              <a:t>ЯЗЫК, С ПОМОЩЬЮ КОТОРОГО</a:t>
            </a:r>
          </a:p>
          <a:p>
            <a:pPr marL="363220" marR="485775" algn="just">
              <a:lnSpc>
                <a:spcPct val="150000"/>
              </a:lnSpc>
              <a:spcBef>
                <a:spcPts val="5"/>
              </a:spcBef>
            </a:pPr>
            <a:r>
              <a:rPr lang="ru-RU" sz="2400" spc="-5" dirty="0">
                <a:latin typeface="Verdana"/>
                <a:cs typeface="Verdana"/>
              </a:rPr>
              <a:t>ВЗРОСЛЫЙ МОЖЕТ УСПЕШНО РЕШАТЬ  САМЫЕ РАЗЛИЧНЫЕ ПЕДАГОГИЧЕСКИЕ  ЗАДАЧИ.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09821" y="4683130"/>
            <a:ext cx="9734843" cy="1364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275" algn="just">
              <a:lnSpc>
                <a:spcPct val="100000"/>
              </a:lnSpc>
              <a:spcBef>
                <a:spcPts val="95"/>
              </a:spcBef>
            </a:pPr>
            <a:r>
              <a:rPr lang="ru-RU" sz="2400" b="1" spc="-5" dirty="0" smtClean="0">
                <a:solidFill>
                  <a:srgbClr val="FF9E07"/>
                </a:solidFill>
                <a:latin typeface="Cambria"/>
                <a:cs typeface="Cambria"/>
              </a:rPr>
              <a:t>АННА</a:t>
            </a:r>
            <a:r>
              <a:rPr lang="ru-RU" sz="2400" b="1" dirty="0" smtClean="0">
                <a:solidFill>
                  <a:srgbClr val="FF9E07"/>
                </a:solidFill>
                <a:latin typeface="Cambria"/>
                <a:cs typeface="Cambria"/>
              </a:rPr>
              <a:t> </a:t>
            </a:r>
            <a:r>
              <a:rPr lang="ru-RU" sz="2400" b="1" spc="-10" dirty="0" smtClean="0">
                <a:solidFill>
                  <a:srgbClr val="FF9E07"/>
                </a:solidFill>
                <a:latin typeface="Cambria"/>
                <a:cs typeface="Cambria"/>
              </a:rPr>
              <a:t>БОЯРИНЦЕВА</a:t>
            </a:r>
            <a:endParaRPr lang="ru-RU" sz="2400" dirty="0" smtClean="0">
              <a:latin typeface="Cambria"/>
              <a:cs typeface="Cambria"/>
            </a:endParaRPr>
          </a:p>
          <a:p>
            <a:pPr marL="38100" marR="30480" algn="just">
              <a:lnSpc>
                <a:spcPct val="156200"/>
              </a:lnSpc>
              <a:spcBef>
                <a:spcPts val="280"/>
              </a:spcBef>
            </a:pPr>
            <a:r>
              <a:rPr lang="ru-RU" spc="-5" dirty="0" smtClean="0">
                <a:latin typeface="Verdana"/>
                <a:cs typeface="Verdana"/>
              </a:rPr>
              <a:t>ВЕДУЩИЙ</a:t>
            </a:r>
            <a:r>
              <a:rPr lang="ru-RU" spc="-10" dirty="0" smtClean="0">
                <a:latin typeface="Verdana"/>
                <a:cs typeface="Verdana"/>
              </a:rPr>
              <a:t> </a:t>
            </a:r>
            <a:r>
              <a:rPr lang="ru-RU" spc="-5" dirty="0" smtClean="0">
                <a:latin typeface="Verdana"/>
                <a:cs typeface="Verdana"/>
              </a:rPr>
              <a:t>НАУЧНЫЙ</a:t>
            </a:r>
            <a:r>
              <a:rPr lang="ru-RU" spc="5" dirty="0" smtClean="0">
                <a:latin typeface="Verdana"/>
                <a:cs typeface="Verdana"/>
              </a:rPr>
              <a:t> </a:t>
            </a:r>
            <a:r>
              <a:rPr lang="ru-RU" spc="-5" dirty="0" smtClean="0">
                <a:latin typeface="Verdana"/>
                <a:cs typeface="Verdana"/>
              </a:rPr>
              <a:t>СОТРУДНИК</a:t>
            </a:r>
            <a:r>
              <a:rPr lang="ru-RU" spc="5" dirty="0" smtClean="0">
                <a:latin typeface="Verdana"/>
                <a:cs typeface="Verdana"/>
              </a:rPr>
              <a:t> </a:t>
            </a:r>
            <a:r>
              <a:rPr lang="ru-RU" spc="-5" dirty="0" smtClean="0">
                <a:latin typeface="Verdana"/>
                <a:cs typeface="Verdana"/>
              </a:rPr>
              <a:t>ИНСТИТУТА</a:t>
            </a:r>
            <a:r>
              <a:rPr lang="ru-RU" spc="-10" dirty="0" smtClean="0">
                <a:latin typeface="Verdana"/>
                <a:cs typeface="Verdana"/>
              </a:rPr>
              <a:t> </a:t>
            </a:r>
            <a:r>
              <a:rPr lang="ru-RU" spc="-5" dirty="0" smtClean="0">
                <a:latin typeface="Verdana"/>
                <a:cs typeface="Verdana"/>
              </a:rPr>
              <a:t>ИЗУЧЕНИЯ</a:t>
            </a:r>
            <a:r>
              <a:rPr lang="ru-RU" spc="-10" dirty="0" smtClean="0">
                <a:latin typeface="Verdana"/>
                <a:cs typeface="Verdana"/>
              </a:rPr>
              <a:t> </a:t>
            </a:r>
            <a:r>
              <a:rPr lang="ru-RU" spc="-5" dirty="0" smtClean="0">
                <a:latin typeface="Verdana"/>
                <a:cs typeface="Verdana"/>
              </a:rPr>
              <a:t>ДЕТСТВА,</a:t>
            </a:r>
            <a:r>
              <a:rPr lang="ru-RU" spc="10" dirty="0" smtClean="0">
                <a:latin typeface="Verdana"/>
                <a:cs typeface="Verdana"/>
              </a:rPr>
              <a:t> </a:t>
            </a:r>
            <a:r>
              <a:rPr lang="ru-RU" spc="-5" dirty="0" smtClean="0">
                <a:latin typeface="Verdana"/>
                <a:cs typeface="Verdana"/>
              </a:rPr>
              <a:t>СЕМЬИ</a:t>
            </a:r>
            <a:r>
              <a:rPr lang="ru-RU" spc="10" dirty="0" smtClean="0">
                <a:latin typeface="Verdana"/>
                <a:cs typeface="Verdana"/>
              </a:rPr>
              <a:t> </a:t>
            </a:r>
            <a:r>
              <a:rPr lang="ru-RU" dirty="0" smtClean="0">
                <a:latin typeface="Verdana"/>
                <a:cs typeface="Verdana"/>
              </a:rPr>
              <a:t>И</a:t>
            </a:r>
            <a:r>
              <a:rPr lang="ru-RU" spc="5" dirty="0" smtClean="0">
                <a:latin typeface="Verdana"/>
                <a:cs typeface="Verdana"/>
              </a:rPr>
              <a:t> </a:t>
            </a:r>
            <a:r>
              <a:rPr lang="ru-RU" spc="-5" dirty="0" smtClean="0">
                <a:latin typeface="Verdana"/>
                <a:cs typeface="Verdana"/>
              </a:rPr>
              <a:t>ВОСПИТАНИЯ</a:t>
            </a:r>
            <a:r>
              <a:rPr lang="ru-RU" spc="10" dirty="0" smtClean="0">
                <a:latin typeface="Verdana"/>
                <a:cs typeface="Verdana"/>
              </a:rPr>
              <a:t> </a:t>
            </a:r>
            <a:r>
              <a:rPr lang="ru-RU" spc="-5" dirty="0" smtClean="0">
                <a:latin typeface="Verdana"/>
                <a:cs typeface="Verdana"/>
              </a:rPr>
              <a:t>РАО, </a:t>
            </a:r>
            <a:r>
              <a:rPr lang="ru-RU" spc="-409" dirty="0" smtClean="0">
                <a:latin typeface="Verdana"/>
                <a:cs typeface="Verdana"/>
              </a:rPr>
              <a:t> </a:t>
            </a:r>
            <a:r>
              <a:rPr lang="ru-RU" spc="-5" dirty="0" smtClean="0">
                <a:latin typeface="Verdana"/>
                <a:cs typeface="Verdana"/>
              </a:rPr>
              <a:t>КИНЕЗИОЛОГ</a:t>
            </a:r>
            <a:endParaRPr lang="ru-RU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6545" y="490583"/>
            <a:ext cx="3108961" cy="285574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42006" y="450166"/>
            <a:ext cx="103256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818639">
              <a:spcBef>
                <a:spcPts val="100"/>
              </a:spcBef>
            </a:pPr>
            <a:r>
              <a:rPr lang="ru-RU" sz="2400" spc="-5" dirty="0">
                <a:latin typeface="Verdana"/>
                <a:cs typeface="Verdana"/>
              </a:rPr>
              <a:t>ЛУЧШЕ УСВАИВАЕТСЯ ТА  ИНФОРМАЦИЯ, ДЛЯ УСВОЕНИЯ  КОТОРОЙ ЗАДЕЙСТВОВАНЫ  РАЗНЫЕ СИСТЕМЫ ОРГАНИЗМА  (И СЛУХ, И ЗРЕНИЕ, И </a:t>
            </a:r>
            <a:r>
              <a:rPr lang="ru-RU" sz="2400" spc="-5" dirty="0" smtClean="0">
                <a:latin typeface="Verdana"/>
                <a:cs typeface="Verdana"/>
              </a:rPr>
              <a:t>РЕЧЬ, И </a:t>
            </a:r>
            <a:r>
              <a:rPr lang="ru-RU" sz="2400" spc="-5" dirty="0">
                <a:latin typeface="Verdana"/>
                <a:cs typeface="Verdana"/>
              </a:rPr>
              <a:t>ДВИЖЕНИЕ).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82608" y="2120091"/>
            <a:ext cx="8509392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400" spc="-5" dirty="0">
                <a:latin typeface="Verdana"/>
                <a:cs typeface="Verdana"/>
              </a:rPr>
              <a:t>ЕСЛИ ВЫ СУМЕЕТЕ СДЕЛАТЬ ДВИЖЕНИЕ ОДНОЙ ИЗ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ru-RU" sz="2400" spc="-5" dirty="0">
                <a:latin typeface="Verdana"/>
                <a:cs typeface="Verdana"/>
              </a:rPr>
              <a:t>МЕТОДИЧЕСКИХ СОСТАВЛЯЮЩИХ ВАШЕГО УРОКА, </a:t>
            </a:r>
            <a:r>
              <a:rPr lang="ru-RU" sz="2400" spc="-5" dirty="0" smtClean="0">
                <a:latin typeface="Verdana"/>
                <a:cs typeface="Verdana"/>
              </a:rPr>
              <a:t>ВАШИ</a:t>
            </a:r>
            <a:r>
              <a:rPr lang="ru-RU" sz="2400" dirty="0" smtClean="0">
                <a:solidFill>
                  <a:srgbClr val="333333"/>
                </a:solidFill>
                <a:latin typeface="Verdana"/>
                <a:cs typeface="Verdana"/>
              </a:rPr>
              <a:t> УЧЕНИКИ</a:t>
            </a:r>
            <a:r>
              <a:rPr lang="ru-RU" sz="2400" spc="-6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ru-RU" sz="2400" dirty="0" smtClean="0">
                <a:solidFill>
                  <a:srgbClr val="333333"/>
                </a:solidFill>
                <a:latin typeface="Verdana"/>
                <a:cs typeface="Verdana"/>
              </a:rPr>
              <a:t>БУДУТ</a:t>
            </a:r>
            <a:r>
              <a:rPr lang="ru-RU" sz="2400" spc="-4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ru-RU" sz="2400" dirty="0" smtClean="0">
                <a:solidFill>
                  <a:srgbClr val="333333"/>
                </a:solidFill>
                <a:latin typeface="Verdana"/>
                <a:cs typeface="Verdana"/>
              </a:rPr>
              <a:t>НАМНОГО</a:t>
            </a:r>
            <a:r>
              <a:rPr lang="ru-RU" sz="2400" spc="-4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ru-RU" sz="2400" dirty="0" smtClean="0">
                <a:solidFill>
                  <a:srgbClr val="333333"/>
                </a:solidFill>
                <a:latin typeface="Verdana"/>
                <a:cs typeface="Verdana"/>
              </a:rPr>
              <a:t>БЫСТРЕЕ</a:t>
            </a:r>
            <a:r>
              <a:rPr lang="ru-RU" sz="2400" spc="-5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ru-RU" sz="2400" dirty="0" smtClean="0">
                <a:solidFill>
                  <a:srgbClr val="333333"/>
                </a:solidFill>
                <a:latin typeface="Verdana"/>
                <a:cs typeface="Verdana"/>
              </a:rPr>
              <a:t>ЗАПОМИНАТЬ, ЛЮБИТЬ </a:t>
            </a:r>
            <a:r>
              <a:rPr lang="ru-RU" sz="2400" spc="-5" dirty="0" smtClean="0">
                <a:solidFill>
                  <a:srgbClr val="333333"/>
                </a:solidFill>
                <a:latin typeface="Verdana"/>
                <a:cs typeface="Verdana"/>
              </a:rPr>
              <a:t>ВАШ</a:t>
            </a:r>
            <a:r>
              <a:rPr lang="ru-RU" sz="2400" spc="-1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ru-RU" sz="2400" dirty="0" smtClean="0">
                <a:solidFill>
                  <a:srgbClr val="333333"/>
                </a:solidFill>
                <a:latin typeface="Verdana"/>
                <a:cs typeface="Verdana"/>
              </a:rPr>
              <a:t>УРОК И ЛУЧШЕ</a:t>
            </a:r>
            <a:r>
              <a:rPr lang="ru-RU" sz="2400" spc="-3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ru-RU" sz="2400" dirty="0" smtClean="0">
                <a:solidFill>
                  <a:srgbClr val="333333"/>
                </a:solidFill>
                <a:latin typeface="Verdana"/>
                <a:cs typeface="Verdana"/>
              </a:rPr>
              <a:t>СЕБЯ</a:t>
            </a:r>
            <a:r>
              <a:rPr lang="ru-RU" sz="2400" spc="-1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ru-RU" sz="2400" dirty="0" smtClean="0">
                <a:solidFill>
                  <a:srgbClr val="333333"/>
                </a:solidFill>
                <a:latin typeface="Verdana"/>
                <a:cs typeface="Verdana"/>
              </a:rPr>
              <a:t>ЧУВСТВОВАТЬ</a:t>
            </a:r>
            <a:r>
              <a:rPr lang="ru-RU" sz="2400" spc="-5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ru-RU" sz="2400" dirty="0" smtClean="0">
                <a:solidFill>
                  <a:srgbClr val="333333"/>
                </a:solidFill>
                <a:latin typeface="Verdana"/>
                <a:cs typeface="Verdana"/>
              </a:rPr>
              <a:t>ФИЗИЧЕСКИ.</a:t>
            </a:r>
            <a:endParaRPr lang="ru-RU" sz="2400" spc="-5" dirty="0">
              <a:latin typeface="Verdana"/>
              <a:cs typeface="Verdana"/>
            </a:endParaRPr>
          </a:p>
        </p:txBody>
      </p:sp>
      <p:pic>
        <p:nvPicPr>
          <p:cNvPr id="5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6399" y="3549612"/>
            <a:ext cx="3164113" cy="283667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73714" y="4235687"/>
            <a:ext cx="82150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379095">
              <a:tabLst>
                <a:tab pos="2701290" algn="l"/>
              </a:tabLst>
            </a:pPr>
            <a:r>
              <a:rPr lang="ru-RU" sz="2400" spc="-5" dirty="0">
                <a:latin typeface="Verdana"/>
                <a:cs typeface="Verdana"/>
              </a:rPr>
              <a:t>ИГРА КАК ЧАСТЬ </a:t>
            </a:r>
            <a:r>
              <a:rPr lang="ru-RU" sz="2400" spc="-5" dirty="0" smtClean="0">
                <a:latin typeface="Verdana"/>
                <a:cs typeface="Verdana"/>
              </a:rPr>
              <a:t>УРОКА – ЭТО </a:t>
            </a:r>
            <a:r>
              <a:rPr lang="ru-RU" sz="2400" spc="-5" dirty="0">
                <a:latin typeface="Verdana"/>
                <a:cs typeface="Verdana"/>
              </a:rPr>
              <a:t>ЛУЧШИЙ СПОСОБ НАДЁЖНО ОСТАВИТЬ  ИНФОРМАЦИЮ В ГОЛОВЕ РЕБЕНКА.</a:t>
            </a:r>
          </a:p>
          <a:p>
            <a:pPr marL="12700"/>
            <a:r>
              <a:rPr lang="ru-RU" sz="2400" spc="-5" dirty="0">
                <a:latin typeface="Verdana"/>
                <a:cs typeface="Verdana"/>
              </a:rPr>
              <a:t>ИГРОВОЙ АЗАРТ ВЫЗЫВАЕТ ИНТЕРЕС.</a:t>
            </a:r>
          </a:p>
          <a:p>
            <a:pPr marL="12700" marR="597535"/>
            <a:r>
              <a:rPr lang="ru-RU" sz="2400" spc="-5" dirty="0">
                <a:latin typeface="Verdana"/>
                <a:cs typeface="Verdana"/>
              </a:rPr>
              <a:t>ИНТЕРЕС ВЫЗЫВАЕТ МАКСИМАЛЬНУЮ КОНЦЕНТРАЦИЮ ВНИМАНИЯ.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01019" y="557404"/>
            <a:ext cx="56358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spcBef>
                <a:spcPts val="95"/>
              </a:spcBef>
              <a:defRPr/>
            </a:pPr>
            <a:r>
              <a:rPr lang="ru-RU" sz="4000" kern="0" spc="-10" dirty="0">
                <a:solidFill>
                  <a:srgbClr val="FF9E07"/>
                </a:solidFill>
                <a:latin typeface="Cambria"/>
                <a:ea typeface="+mj-ea"/>
                <a:cs typeface="Cambria"/>
              </a:rPr>
              <a:t>ЯН АМОС КОМЕНСКИЙ: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12874" y="1307503"/>
            <a:ext cx="10170941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14300" algn="ctr">
              <a:lnSpc>
                <a:spcPts val="2770"/>
              </a:lnSpc>
              <a:spcBef>
                <a:spcPts val="280"/>
              </a:spcBef>
            </a:pPr>
            <a:r>
              <a:rPr lang="ru-RU" sz="2400" spc="-5" dirty="0">
                <a:latin typeface="Verdana"/>
                <a:cs typeface="Verdana"/>
              </a:rPr>
              <a:t>«РЕМЕСЛЕННИК, ПРИСТУПАЯ К РАБОТЕ,  ДОЛЖЕН ЗНАТЬ КАЧЕСТВО МАТЕРИАЛА».</a:t>
            </a:r>
          </a:p>
        </p:txBody>
      </p:sp>
      <p:grpSp>
        <p:nvGrpSpPr>
          <p:cNvPr id="5" name="object 4"/>
          <p:cNvGrpSpPr/>
          <p:nvPr/>
        </p:nvGrpSpPr>
        <p:grpSpPr>
          <a:xfrm>
            <a:off x="4911616" y="2170879"/>
            <a:ext cx="2185670" cy="841375"/>
            <a:chOff x="3336035" y="2142744"/>
            <a:chExt cx="2185670" cy="841375"/>
          </a:xfrm>
        </p:grpSpPr>
        <p:sp>
          <p:nvSpPr>
            <p:cNvPr id="6" name="object 5"/>
            <p:cNvSpPr/>
            <p:nvPr/>
          </p:nvSpPr>
          <p:spPr>
            <a:xfrm>
              <a:off x="3348989" y="2155698"/>
              <a:ext cx="2159635" cy="815340"/>
            </a:xfrm>
            <a:custGeom>
              <a:avLst/>
              <a:gdLst/>
              <a:ahLst/>
              <a:cxnLst/>
              <a:rect l="l" t="t" r="r" b="b"/>
              <a:pathLst>
                <a:path w="2159635" h="815339">
                  <a:moveTo>
                    <a:pt x="1619631" y="0"/>
                  </a:moveTo>
                  <a:lnTo>
                    <a:pt x="539876" y="0"/>
                  </a:lnTo>
                  <a:lnTo>
                    <a:pt x="539876" y="407669"/>
                  </a:lnTo>
                  <a:lnTo>
                    <a:pt x="0" y="407669"/>
                  </a:lnTo>
                  <a:lnTo>
                    <a:pt x="1079754" y="815339"/>
                  </a:lnTo>
                  <a:lnTo>
                    <a:pt x="2159508" y="407669"/>
                  </a:lnTo>
                  <a:lnTo>
                    <a:pt x="1619631" y="407669"/>
                  </a:lnTo>
                  <a:lnTo>
                    <a:pt x="1619631" y="0"/>
                  </a:lnTo>
                  <a:close/>
                </a:path>
              </a:pathLst>
            </a:custGeom>
            <a:solidFill>
              <a:srgbClr val="FF9E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6"/>
            <p:cNvSpPr/>
            <p:nvPr/>
          </p:nvSpPr>
          <p:spPr>
            <a:xfrm>
              <a:off x="3348989" y="2155698"/>
              <a:ext cx="2159635" cy="815340"/>
            </a:xfrm>
            <a:custGeom>
              <a:avLst/>
              <a:gdLst/>
              <a:ahLst/>
              <a:cxnLst/>
              <a:rect l="l" t="t" r="r" b="b"/>
              <a:pathLst>
                <a:path w="2159635" h="815339">
                  <a:moveTo>
                    <a:pt x="0" y="407669"/>
                  </a:moveTo>
                  <a:lnTo>
                    <a:pt x="539876" y="407669"/>
                  </a:lnTo>
                  <a:lnTo>
                    <a:pt x="539876" y="0"/>
                  </a:lnTo>
                  <a:lnTo>
                    <a:pt x="1619631" y="0"/>
                  </a:lnTo>
                  <a:lnTo>
                    <a:pt x="1619631" y="407669"/>
                  </a:lnTo>
                  <a:lnTo>
                    <a:pt x="2159508" y="407669"/>
                  </a:lnTo>
                  <a:lnTo>
                    <a:pt x="1079754" y="815339"/>
                  </a:lnTo>
                  <a:lnTo>
                    <a:pt x="0" y="407669"/>
                  </a:lnTo>
                  <a:close/>
                </a:path>
              </a:pathLst>
            </a:custGeom>
            <a:ln w="25908">
              <a:solidFill>
                <a:srgbClr val="FF9E0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378634" y="3040940"/>
            <a:ext cx="95800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/>
            <a:r>
              <a:rPr lang="ru-RU" sz="2400" spc="-5" dirty="0">
                <a:latin typeface="Verdana"/>
                <a:cs typeface="Verdana"/>
              </a:rPr>
              <a:t>ПЕДАГОГ ДОЛЖЕН ЗНАТЬ ЗАКОНОМЕРНОСТИ  СОЗРЕВАНИЯ МОЗГА, ЕГО СТРУКТУРУ И  ОСНОВНЫЕ ПСИХИЧЕСКИЕ ФУНКЦИИ.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03384" y="4346918"/>
            <a:ext cx="106492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/>
            <a:r>
              <a:rPr lang="ru-RU" sz="2400" spc="-5" dirty="0">
                <a:latin typeface="Verdana"/>
                <a:cs typeface="Verdana"/>
              </a:rPr>
              <a:t>ЧЕМ ПОДРОБНЕЕ УЧЁНЫЕ РАССМАТРИВАЮТ</a:t>
            </a:r>
          </a:p>
          <a:p>
            <a:pPr marL="12700" algn="ctr"/>
            <a:r>
              <a:rPr lang="ru-RU" sz="2400" spc="-5" dirty="0">
                <a:latin typeface="Verdana"/>
                <a:cs typeface="Verdana"/>
              </a:rPr>
              <a:t>СЛОЖНЫЕ СВЯЗИ, СУЩЕСТВУЮЩИЕ </a:t>
            </a:r>
            <a:r>
              <a:rPr lang="ru-RU" sz="2400" spc="-5" dirty="0" smtClean="0">
                <a:latin typeface="Verdana"/>
                <a:cs typeface="Verdana"/>
              </a:rPr>
              <a:t>МЕЖДУ МОЗГОМ </a:t>
            </a:r>
            <a:r>
              <a:rPr lang="ru-RU" sz="2400" spc="-5" dirty="0">
                <a:latin typeface="Verdana"/>
                <a:cs typeface="Verdana"/>
              </a:rPr>
              <a:t>И ТЕЛОМ, ТЕМ ОТЧЁТЛИВЕЕ  ВЫЯВЛЯЕТСЯ ГЛАВНОЕ:</a:t>
            </a:r>
          </a:p>
          <a:p>
            <a:pPr marL="12700" algn="ctr"/>
            <a:r>
              <a:rPr lang="ru-RU" sz="2400" b="1" spc="-5" dirty="0" smtClean="0">
                <a:solidFill>
                  <a:srgbClr val="FF9E07"/>
                </a:solidFill>
                <a:latin typeface="Verdana"/>
                <a:cs typeface="Verdana"/>
              </a:rPr>
              <a:t>ДВИЖЕНИЕ</a:t>
            </a:r>
            <a:r>
              <a:rPr lang="ru-RU" sz="2400" b="1" spc="-10" dirty="0" smtClean="0">
                <a:solidFill>
                  <a:srgbClr val="FF9E07"/>
                </a:solidFill>
                <a:latin typeface="Verdana"/>
                <a:cs typeface="Verdana"/>
              </a:rPr>
              <a:t> </a:t>
            </a:r>
            <a:r>
              <a:rPr lang="ru-RU" sz="2400" b="1" spc="-5" dirty="0" smtClean="0">
                <a:solidFill>
                  <a:srgbClr val="FF9E07"/>
                </a:solidFill>
                <a:latin typeface="Verdana"/>
                <a:cs typeface="Verdana"/>
              </a:rPr>
              <a:t>НЕОБХОДИМО</a:t>
            </a:r>
            <a:r>
              <a:rPr lang="ru-RU" sz="2400" b="1" spc="-10" dirty="0" smtClean="0">
                <a:solidFill>
                  <a:srgbClr val="FF9E07"/>
                </a:solidFill>
                <a:latin typeface="Verdana"/>
                <a:cs typeface="Verdana"/>
              </a:rPr>
              <a:t> </a:t>
            </a:r>
            <a:r>
              <a:rPr lang="ru-RU" sz="2400" b="1" spc="-5" dirty="0" smtClean="0">
                <a:solidFill>
                  <a:srgbClr val="FF9E07"/>
                </a:solidFill>
                <a:latin typeface="Verdana"/>
                <a:cs typeface="Verdana"/>
              </a:rPr>
              <a:t>ДЛЯ</a:t>
            </a:r>
            <a:r>
              <a:rPr lang="ru-RU" sz="2400" b="1" dirty="0" smtClean="0">
                <a:solidFill>
                  <a:srgbClr val="FF9E07"/>
                </a:solidFill>
                <a:latin typeface="Verdana"/>
                <a:cs typeface="Verdana"/>
              </a:rPr>
              <a:t> </a:t>
            </a:r>
            <a:r>
              <a:rPr lang="ru-RU" sz="2400" b="1" spc="-5" dirty="0" smtClean="0">
                <a:solidFill>
                  <a:srgbClr val="FF9E07"/>
                </a:solidFill>
                <a:latin typeface="Verdana"/>
                <a:cs typeface="Verdana"/>
              </a:rPr>
              <a:t>ОБУЧЕНИЯ</a:t>
            </a:r>
            <a:r>
              <a:rPr lang="ru-RU" sz="2400" spc="-5" dirty="0" smtClean="0">
                <a:latin typeface="Verdana"/>
                <a:cs typeface="Verdana"/>
              </a:rPr>
              <a:t>.</a:t>
            </a:r>
            <a:endParaRPr lang="ru-RU" sz="24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4276" y="373379"/>
            <a:ext cx="2846715" cy="338269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742006" y="880742"/>
            <a:ext cx="844999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400" dirty="0">
                <a:solidFill>
                  <a:srgbClr val="333333"/>
                </a:solidFill>
                <a:latin typeface="Verdana"/>
                <a:cs typeface="Verdana"/>
              </a:rPr>
              <a:t>ШКОЛЬНИК В СРЕДНЕМ </a:t>
            </a:r>
            <a:r>
              <a:rPr lang="ru-RU" sz="2400" dirty="0" smtClean="0">
                <a:solidFill>
                  <a:srgbClr val="333333"/>
                </a:solidFill>
                <a:latin typeface="Verdana"/>
                <a:cs typeface="Verdana"/>
              </a:rPr>
              <a:t>ПРОВОДИТ В </a:t>
            </a:r>
            <a:r>
              <a:rPr lang="ru-RU" sz="2400" dirty="0">
                <a:solidFill>
                  <a:srgbClr val="333333"/>
                </a:solidFill>
                <a:latin typeface="Verdana"/>
                <a:cs typeface="Verdana"/>
              </a:rPr>
              <a:t>СИДЯЧЕМ ПОЛОЖЕНИИ</a:t>
            </a:r>
            <a:r>
              <a:rPr lang="ru-RU" sz="2400" dirty="0" smtClean="0">
                <a:solidFill>
                  <a:srgbClr val="333333"/>
                </a:solidFill>
                <a:latin typeface="Verdana"/>
                <a:cs typeface="Verdana"/>
              </a:rPr>
              <a:t>.</a:t>
            </a:r>
            <a:endParaRPr lang="ru-RU" sz="2200" dirty="0" smtClean="0">
              <a:latin typeface="Verdana"/>
              <a:cs typeface="Verdana"/>
            </a:endParaRPr>
          </a:p>
          <a:p>
            <a:pPr marL="22860">
              <a:lnSpc>
                <a:spcPct val="100000"/>
              </a:lnSpc>
            </a:pPr>
            <a:r>
              <a:rPr lang="ru-RU" sz="2800" spc="-95" dirty="0" smtClean="0">
                <a:solidFill>
                  <a:srgbClr val="FF9E05"/>
                </a:solidFill>
                <a:latin typeface="Times New Roman"/>
                <a:cs typeface="Times New Roman"/>
              </a:rPr>
              <a:t>5</a:t>
            </a:r>
            <a:r>
              <a:rPr lang="ru-RU" sz="2800" spc="15" dirty="0" smtClean="0">
                <a:solidFill>
                  <a:srgbClr val="FF9E05"/>
                </a:solidFill>
                <a:latin typeface="Times New Roman"/>
                <a:cs typeface="Times New Roman"/>
              </a:rPr>
              <a:t>-</a:t>
            </a:r>
            <a:r>
              <a:rPr lang="ru-RU" sz="2800" spc="-90" dirty="0" smtClean="0">
                <a:solidFill>
                  <a:srgbClr val="FF9E05"/>
                </a:solidFill>
                <a:latin typeface="Times New Roman"/>
                <a:cs typeface="Times New Roman"/>
              </a:rPr>
              <a:t>8</a:t>
            </a:r>
            <a:r>
              <a:rPr lang="ru-RU" sz="2800" spc="-95" dirty="0" smtClean="0">
                <a:solidFill>
                  <a:srgbClr val="FF9E05"/>
                </a:solidFill>
                <a:latin typeface="Times New Roman"/>
                <a:cs typeface="Times New Roman"/>
              </a:rPr>
              <a:t> </a:t>
            </a:r>
            <a:r>
              <a:rPr lang="ru-RU" sz="2800" spc="-10" dirty="0" smtClean="0">
                <a:solidFill>
                  <a:srgbClr val="FF9E05"/>
                </a:solidFill>
                <a:latin typeface="Cambria"/>
                <a:cs typeface="Cambria"/>
              </a:rPr>
              <a:t>УРО</a:t>
            </a:r>
            <a:r>
              <a:rPr lang="ru-RU" sz="2800" spc="-70" dirty="0" smtClean="0">
                <a:solidFill>
                  <a:srgbClr val="FF9E05"/>
                </a:solidFill>
                <a:latin typeface="Cambria"/>
                <a:cs typeface="Cambria"/>
              </a:rPr>
              <a:t>К</a:t>
            </a:r>
            <a:r>
              <a:rPr lang="ru-RU" sz="2800" spc="-10" dirty="0" smtClean="0">
                <a:solidFill>
                  <a:srgbClr val="FF9E05"/>
                </a:solidFill>
                <a:latin typeface="Cambria"/>
                <a:cs typeface="Cambria"/>
              </a:rPr>
              <a:t>ОВ</a:t>
            </a:r>
            <a:endParaRPr lang="ru-RU" sz="2800" dirty="0" smtClean="0">
              <a:latin typeface="Cambria"/>
              <a:cs typeface="Cambria"/>
            </a:endParaRPr>
          </a:p>
          <a:p>
            <a:pPr marL="22860">
              <a:lnSpc>
                <a:spcPct val="100000"/>
              </a:lnSpc>
            </a:pPr>
            <a:r>
              <a:rPr lang="ru-RU" sz="2400" dirty="0">
                <a:solidFill>
                  <a:srgbClr val="333333"/>
                </a:solidFill>
                <a:latin typeface="Verdana"/>
                <a:cs typeface="Verdana"/>
              </a:rPr>
              <a:t>В</a:t>
            </a:r>
            <a:r>
              <a:rPr lang="ru-RU" sz="2400" spc="-35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ru-RU" sz="2400" spc="-5" dirty="0">
                <a:solidFill>
                  <a:srgbClr val="333333"/>
                </a:solidFill>
                <a:latin typeface="Verdana"/>
                <a:cs typeface="Verdana"/>
              </a:rPr>
              <a:t>ШКОЛЕ</a:t>
            </a:r>
            <a:r>
              <a:rPr lang="ru-RU" sz="2400" spc="-5" dirty="0" smtClean="0">
                <a:solidFill>
                  <a:srgbClr val="333333"/>
                </a:solidFill>
                <a:latin typeface="Verdana"/>
                <a:cs typeface="Verdana"/>
              </a:rPr>
              <a:t>.</a:t>
            </a:r>
            <a:endParaRPr lang="ru-RU" sz="2200" dirty="0" smtClean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lang="ru-RU" sz="2800" spc="-85" dirty="0" smtClean="0">
                <a:solidFill>
                  <a:srgbClr val="FF9E05"/>
                </a:solidFill>
                <a:latin typeface="Times New Roman"/>
                <a:cs typeface="Times New Roman"/>
              </a:rPr>
              <a:t>2</a:t>
            </a:r>
            <a:r>
              <a:rPr lang="ru-RU" sz="2800" spc="10" dirty="0" smtClean="0">
                <a:solidFill>
                  <a:srgbClr val="FF9E05"/>
                </a:solidFill>
                <a:latin typeface="Times New Roman"/>
                <a:cs typeface="Times New Roman"/>
              </a:rPr>
              <a:t>-</a:t>
            </a:r>
            <a:r>
              <a:rPr lang="ru-RU" sz="2800" spc="-90" dirty="0" smtClean="0">
                <a:solidFill>
                  <a:srgbClr val="FF9E05"/>
                </a:solidFill>
                <a:latin typeface="Times New Roman"/>
                <a:cs typeface="Times New Roman"/>
              </a:rPr>
              <a:t>3</a:t>
            </a:r>
            <a:r>
              <a:rPr lang="ru-RU" sz="2800" spc="-105" dirty="0" smtClean="0">
                <a:solidFill>
                  <a:srgbClr val="FF9E05"/>
                </a:solidFill>
                <a:latin typeface="Times New Roman"/>
                <a:cs typeface="Times New Roman"/>
              </a:rPr>
              <a:t> </a:t>
            </a:r>
            <a:r>
              <a:rPr lang="ru-RU" sz="2800" spc="-5" dirty="0" smtClean="0">
                <a:solidFill>
                  <a:srgbClr val="FF9E05"/>
                </a:solidFill>
                <a:latin typeface="Cambria"/>
                <a:cs typeface="Cambria"/>
              </a:rPr>
              <a:t>Ч</a:t>
            </a:r>
            <a:r>
              <a:rPr lang="ru-RU" sz="2800" spc="-50" dirty="0" smtClean="0">
                <a:solidFill>
                  <a:srgbClr val="FF9E05"/>
                </a:solidFill>
                <a:latin typeface="Cambria"/>
                <a:cs typeface="Cambria"/>
              </a:rPr>
              <a:t>А</a:t>
            </a:r>
            <a:r>
              <a:rPr lang="ru-RU" sz="2800" spc="-5" dirty="0" smtClean="0">
                <a:solidFill>
                  <a:srgbClr val="FF9E05"/>
                </a:solidFill>
                <a:latin typeface="Cambria"/>
                <a:cs typeface="Cambria"/>
              </a:rPr>
              <a:t>СА</a:t>
            </a:r>
            <a:endParaRPr lang="ru-RU" sz="2800" dirty="0" smtClean="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lang="ru-RU" sz="2400" dirty="0">
                <a:solidFill>
                  <a:srgbClr val="333333"/>
                </a:solidFill>
                <a:latin typeface="Verdana"/>
                <a:cs typeface="Verdana"/>
              </a:rPr>
              <a:t>ДОМА:</a:t>
            </a:r>
            <a:r>
              <a:rPr lang="ru-RU" sz="2400" spc="-4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ru-RU" sz="2400" spc="-5" dirty="0">
                <a:solidFill>
                  <a:srgbClr val="333333"/>
                </a:solidFill>
                <a:latin typeface="Verdana"/>
                <a:cs typeface="Verdana"/>
              </a:rPr>
              <a:t>ВЫПОЛНЕНИЕ</a:t>
            </a:r>
            <a:r>
              <a:rPr lang="ru-RU" sz="2400" spc="-3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ru-RU" sz="2400" spc="-5" dirty="0" smtClean="0">
                <a:solidFill>
                  <a:srgbClr val="333333"/>
                </a:solidFill>
                <a:latin typeface="Verdana"/>
                <a:cs typeface="Verdana"/>
              </a:rPr>
              <a:t>ДОМАШНЕГО </a:t>
            </a:r>
            <a:r>
              <a:rPr lang="ru-RU" sz="2400" dirty="0" smtClean="0">
                <a:solidFill>
                  <a:srgbClr val="333333"/>
                </a:solidFill>
                <a:latin typeface="Verdana"/>
                <a:cs typeface="Verdana"/>
              </a:rPr>
              <a:t>ЗАДАНИЯ</a:t>
            </a:r>
            <a:r>
              <a:rPr lang="ru-RU" sz="2400" spc="-4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ru-RU" sz="2400" dirty="0">
                <a:solidFill>
                  <a:srgbClr val="333333"/>
                </a:solidFill>
                <a:latin typeface="Verdana"/>
                <a:cs typeface="Verdana"/>
              </a:rPr>
              <a:t>+</a:t>
            </a:r>
            <a:r>
              <a:rPr lang="ru-RU" sz="2400" spc="-15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ru-RU" sz="2400" spc="-5" dirty="0">
                <a:solidFill>
                  <a:srgbClr val="333333"/>
                </a:solidFill>
                <a:latin typeface="Verdana"/>
                <a:cs typeface="Verdana"/>
              </a:rPr>
              <a:t>КОМПЬЮТЕР</a:t>
            </a:r>
            <a:r>
              <a:rPr lang="ru-RU" sz="2400" spc="-1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ru-RU" sz="2400" dirty="0">
                <a:solidFill>
                  <a:srgbClr val="333333"/>
                </a:solidFill>
                <a:latin typeface="Verdana"/>
                <a:cs typeface="Verdana"/>
              </a:rPr>
              <a:t>+</a:t>
            </a:r>
            <a:r>
              <a:rPr lang="ru-RU" sz="2400" spc="-15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ru-RU" sz="2400" spc="-5" dirty="0">
                <a:solidFill>
                  <a:srgbClr val="333333"/>
                </a:solidFill>
                <a:latin typeface="Verdana"/>
                <a:cs typeface="Verdana"/>
              </a:rPr>
              <a:t>ТЕЛЕВИЗОР.</a:t>
            </a:r>
            <a:endParaRPr lang="ru-RU" sz="2400" dirty="0">
              <a:latin typeface="Verdana"/>
              <a:cs typeface="Verdan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13871" y="472999"/>
            <a:ext cx="22073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95"/>
              </a:spcBef>
            </a:pPr>
            <a:r>
              <a:rPr lang="ru-RU" sz="2800" spc="-95" dirty="0">
                <a:solidFill>
                  <a:srgbClr val="FF9E05"/>
                </a:solidFill>
                <a:latin typeface="Times New Roman"/>
                <a:ea typeface="+mj-ea"/>
                <a:cs typeface="Times New Roman"/>
              </a:rPr>
              <a:t>7-11 ЧАСОВ</a:t>
            </a:r>
          </a:p>
        </p:txBody>
      </p:sp>
      <p:pic>
        <p:nvPicPr>
          <p:cNvPr id="6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88502" y="3405460"/>
            <a:ext cx="3754969" cy="289069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45587" y="4083038"/>
            <a:ext cx="8159261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z="2800" spc="-50" dirty="0">
                <a:solidFill>
                  <a:srgbClr val="FF9E05"/>
                </a:solidFill>
                <a:latin typeface="Cambria"/>
                <a:cs typeface="Cambria"/>
              </a:rPr>
              <a:t>ПРИРОДА </a:t>
            </a:r>
            <a:r>
              <a:rPr lang="ru-RU" sz="2800" spc="-50" dirty="0" smtClean="0">
                <a:solidFill>
                  <a:srgbClr val="FF9E05"/>
                </a:solidFill>
                <a:latin typeface="Cambria"/>
                <a:cs typeface="Cambria"/>
              </a:rPr>
              <a:t>СОЗДАЛА ЧЕЛОВЕКА </a:t>
            </a:r>
            <a:r>
              <a:rPr lang="ru-RU" sz="2800" spc="-50" dirty="0">
                <a:solidFill>
                  <a:srgbClr val="FF9E05"/>
                </a:solidFill>
                <a:latin typeface="Cambria"/>
                <a:cs typeface="Cambria"/>
              </a:rPr>
              <a:t>ДЛЯ ДВИЖЕНИЯ.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lang="ru-RU" dirty="0" smtClean="0">
              <a:latin typeface="Verdana"/>
              <a:cs typeface="Verdana"/>
            </a:endParaRPr>
          </a:p>
          <a:p>
            <a:pPr marL="12700" marR="177165">
              <a:lnSpc>
                <a:spcPct val="100000"/>
              </a:lnSpc>
            </a:pPr>
            <a:r>
              <a:rPr lang="ru-RU" sz="2400" spc="-5" dirty="0">
                <a:solidFill>
                  <a:srgbClr val="333333"/>
                </a:solidFill>
                <a:latin typeface="Verdana"/>
                <a:cs typeface="Verdana"/>
              </a:rPr>
              <a:t>ПРИ ДЛИТЕЛЬНОМ СИДЕНИИ  ВКЛЮЧАЮТСЯ ПРОЦЕССЫ,  ИЗНАШИВАЮЩИЕ ОРГАНИЗМ.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75249" y="5863103"/>
            <a:ext cx="78497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spc="-50" dirty="0">
                <a:solidFill>
                  <a:srgbClr val="FF9E05"/>
                </a:solidFill>
                <a:latin typeface="Cambria"/>
                <a:cs typeface="Cambria"/>
              </a:rPr>
              <a:t>ДВИЖЕНИЕ ПРОБУЖДАЕТ И АКТИВИЗИРУЕТ  УМСТВЕННЫЕ </a:t>
            </a:r>
            <a:r>
              <a:rPr lang="ru-RU" sz="2800" spc="-50" dirty="0" smtClean="0">
                <a:solidFill>
                  <a:srgbClr val="FF9E05"/>
                </a:solidFill>
                <a:latin typeface="Cambria"/>
                <a:cs typeface="Cambria"/>
              </a:rPr>
              <a:t>СПОСОБНОСТИ.</a:t>
            </a:r>
            <a:endParaRPr lang="ru-RU" sz="2800" spc="-50" dirty="0">
              <a:solidFill>
                <a:srgbClr val="FF9E05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4049" y="461109"/>
            <a:ext cx="75121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800" b="1" spc="110" dirty="0">
                <a:solidFill>
                  <a:srgbClr val="FF9E05"/>
                </a:solidFill>
                <a:latin typeface="Cambria"/>
                <a:ea typeface="+mj-ea"/>
                <a:cs typeface="Cambria"/>
              </a:rPr>
              <a:t>«МЫ </a:t>
            </a:r>
            <a:r>
              <a:rPr lang="ru-RU" sz="2800" b="1" spc="110" dirty="0" smtClean="0">
                <a:solidFill>
                  <a:srgbClr val="FF9E05"/>
                </a:solidFill>
                <a:latin typeface="Cambria"/>
                <a:ea typeface="+mj-ea"/>
                <a:cs typeface="Cambria"/>
              </a:rPr>
              <a:t>УЧИМСЯ НЕ </a:t>
            </a:r>
            <a:r>
              <a:rPr lang="ru-RU" sz="2800" b="1" spc="110" dirty="0">
                <a:solidFill>
                  <a:srgbClr val="FF9E05"/>
                </a:solidFill>
                <a:latin typeface="Cambria"/>
                <a:ea typeface="+mj-ea"/>
                <a:cs typeface="Cambria"/>
              </a:rPr>
              <a:t>ТОЛЬКО ГОЛОВОЙ!»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270696" y="100707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dirty="0">
                <a:latin typeface="Verdana"/>
                <a:cs typeface="Verdana"/>
              </a:rPr>
              <a:t>КАРЛА ХАННАФОРД, НЕЙРОФИЗИОЛОГ,</a:t>
            </a:r>
          </a:p>
          <a:p>
            <a:pPr marL="12700">
              <a:lnSpc>
                <a:spcPct val="100000"/>
              </a:lnSpc>
            </a:pPr>
            <a:r>
              <a:rPr lang="ru-RU" dirty="0">
                <a:latin typeface="Verdana"/>
                <a:cs typeface="Verdana"/>
              </a:rPr>
              <a:t>АВТОР КНИГИ«﻿МУДРОЕ ДВИЖЕНИЕ» (2005)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98286" y="5602514"/>
            <a:ext cx="106970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56845" algn="ctr">
              <a:lnSpc>
                <a:spcPct val="100000"/>
              </a:lnSpc>
              <a:spcBef>
                <a:spcPts val="105"/>
              </a:spcBef>
            </a:pPr>
            <a:r>
              <a:rPr lang="ru-RU" sz="2000" dirty="0">
                <a:latin typeface="Verdana"/>
                <a:cs typeface="Verdana"/>
              </a:rPr>
              <a:t>НАВЫКИ ЛЮБОГО ВИДА  СВЯЗАНЫ С ДВИЖЕНИЯМИ  МЫШЦ</a:t>
            </a:r>
            <a:r>
              <a:rPr lang="ru-RU" sz="2000" dirty="0" smtClean="0">
                <a:latin typeface="Verdana"/>
                <a:cs typeface="Verdana"/>
              </a:rPr>
              <a:t>.</a:t>
            </a:r>
            <a:endParaRPr lang="ru-RU" sz="2000" dirty="0">
              <a:latin typeface="Verdana"/>
              <a:cs typeface="Verdana"/>
            </a:endParaRPr>
          </a:p>
          <a:p>
            <a:pPr marL="12700" marR="257175" algn="ctr">
              <a:lnSpc>
                <a:spcPct val="100000"/>
              </a:lnSpc>
            </a:pPr>
            <a:r>
              <a:rPr lang="ru-RU" sz="2000" dirty="0">
                <a:latin typeface="Verdana"/>
                <a:cs typeface="Verdana"/>
              </a:rPr>
              <a:t>ВСЕ НАШИ УМЕНИЯ – ЭТО  ЧАСТЬ РАБОТЫ МЫШЦ</a:t>
            </a:r>
            <a:r>
              <a:rPr lang="ru-RU" sz="2000" dirty="0" smtClean="0">
                <a:latin typeface="Verdana"/>
                <a:cs typeface="Verdana"/>
              </a:rPr>
              <a:t>.</a:t>
            </a:r>
          </a:p>
          <a:p>
            <a:pPr marL="12700" marR="5080" algn="ctr">
              <a:lnSpc>
                <a:spcPct val="100000"/>
              </a:lnSpc>
            </a:pPr>
            <a:r>
              <a:rPr lang="ru-RU" sz="2000" dirty="0">
                <a:latin typeface="Verdana"/>
                <a:cs typeface="Verdana"/>
              </a:rPr>
              <a:t>МЫШЕЧНАЯ АКТИВНОСТЬ  СТИМУЛИРУЕТ РОСТ  НЕРВНЫХ СВЯЗЕЙ В </a:t>
            </a:r>
            <a:r>
              <a:rPr lang="ru-RU" sz="2000" dirty="0" smtClean="0">
                <a:latin typeface="Verdana"/>
                <a:cs typeface="Verdana"/>
              </a:rPr>
              <a:t>МОЗГЕ.</a:t>
            </a:r>
            <a:endParaRPr lang="ru-RU" sz="2000" dirty="0">
              <a:latin typeface="Verdana"/>
              <a:cs typeface="Verdana"/>
            </a:endParaRPr>
          </a:p>
        </p:txBody>
      </p:sp>
      <p:grpSp>
        <p:nvGrpSpPr>
          <p:cNvPr id="5" name="object 2"/>
          <p:cNvGrpSpPr/>
          <p:nvPr/>
        </p:nvGrpSpPr>
        <p:grpSpPr>
          <a:xfrm>
            <a:off x="2418973" y="1704646"/>
            <a:ext cx="7320112" cy="3636611"/>
            <a:chOff x="0" y="0"/>
            <a:chExt cx="9144000" cy="5143500"/>
          </a:xfrm>
        </p:grpSpPr>
        <p:pic>
          <p:nvPicPr>
            <p:cNvPr id="6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24188" cy="5143498"/>
            </a:xfrm>
            <a:prstGeom prst="rect">
              <a:avLst/>
            </a:prstGeom>
          </p:spPr>
        </p:pic>
        <p:sp>
          <p:nvSpPr>
            <p:cNvPr id="7" name="object 4"/>
            <p:cNvSpPr/>
            <p:nvPr/>
          </p:nvSpPr>
          <p:spPr>
            <a:xfrm>
              <a:off x="0" y="3874008"/>
              <a:ext cx="9144000" cy="1080770"/>
            </a:xfrm>
            <a:custGeom>
              <a:avLst/>
              <a:gdLst/>
              <a:ahLst/>
              <a:cxnLst/>
              <a:rect l="l" t="t" r="r" b="b"/>
              <a:pathLst>
                <a:path w="9144000" h="1080770">
                  <a:moveTo>
                    <a:pt x="0" y="0"/>
                  </a:moveTo>
                  <a:lnTo>
                    <a:pt x="0" y="1080515"/>
                  </a:lnTo>
                  <a:lnTo>
                    <a:pt x="9143999" y="1080515"/>
                  </a:lnTo>
                  <a:lnTo>
                    <a:pt x="91439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431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398642"/>
            <a:ext cx="9157335" cy="2516505"/>
          </a:xfrm>
          <a:custGeom>
            <a:avLst/>
            <a:gdLst/>
            <a:ahLst/>
            <a:cxnLst/>
            <a:rect l="l" t="t" r="r" b="b"/>
            <a:pathLst>
              <a:path w="9157335" h="2516504">
                <a:moveTo>
                  <a:pt x="9157271" y="0"/>
                </a:moveTo>
                <a:lnTo>
                  <a:pt x="0" y="0"/>
                </a:lnTo>
                <a:lnTo>
                  <a:pt x="0" y="2516333"/>
                </a:lnTo>
                <a:lnTo>
                  <a:pt x="9157271" y="2516333"/>
                </a:lnTo>
                <a:lnTo>
                  <a:pt x="9157271" y="0"/>
                </a:lnTo>
                <a:close/>
              </a:path>
            </a:pathLst>
          </a:custGeom>
          <a:solidFill>
            <a:srgbClr val="FA99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2122" y="2541511"/>
            <a:ext cx="6257925" cy="2246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7905"/>
              </a:lnSpc>
              <a:spcBef>
                <a:spcPts val="100"/>
              </a:spcBef>
            </a:pPr>
            <a:r>
              <a:rPr sz="6600" b="0" spc="-32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6600" b="0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600" b="0" spc="150" dirty="0">
                <a:solidFill>
                  <a:srgbClr val="FFFFFF"/>
                </a:solidFill>
                <a:latin typeface="Arial"/>
                <a:cs typeface="Arial"/>
              </a:rPr>
              <a:t>ЧЁМ</a:t>
            </a:r>
            <a:r>
              <a:rPr sz="6600" b="0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600" b="0" spc="160" dirty="0">
                <a:solidFill>
                  <a:srgbClr val="FFFFFF"/>
                </a:solidFill>
                <a:latin typeface="Arial"/>
                <a:cs typeface="Arial"/>
              </a:rPr>
              <a:t>БУДЕМ</a:t>
            </a:r>
            <a:endParaRPr sz="6600">
              <a:latin typeface="Arial"/>
              <a:cs typeface="Arial"/>
            </a:endParaRPr>
          </a:p>
          <a:p>
            <a:pPr marL="12700">
              <a:lnSpc>
                <a:spcPts val="9585"/>
              </a:lnSpc>
            </a:pPr>
            <a:r>
              <a:rPr sz="8000" b="0" spc="8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8000" b="0" spc="114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8000" b="0" spc="33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8000" b="0" spc="-39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8000" b="0" spc="33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8000" b="0" spc="8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8000" b="0" spc="24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8000" b="0" spc="254" dirty="0">
                <a:solidFill>
                  <a:srgbClr val="FFFFFF"/>
                </a:solidFill>
                <a:latin typeface="Arial"/>
                <a:cs typeface="Arial"/>
              </a:rPr>
              <a:t>Ь</a:t>
            </a:r>
            <a:r>
              <a:rPr sz="8000" b="0" spc="190" dirty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sz="8000">
              <a:latin typeface="Arial"/>
              <a:cs typeface="Arial"/>
            </a:endParaRPr>
          </a:p>
        </p:txBody>
      </p:sp>
      <p:grpSp>
        <p:nvGrpSpPr>
          <p:cNvPr id="8" name="object 4"/>
          <p:cNvGrpSpPr/>
          <p:nvPr/>
        </p:nvGrpSpPr>
        <p:grpSpPr>
          <a:xfrm>
            <a:off x="7625092" y="502145"/>
            <a:ext cx="4044315" cy="4413250"/>
            <a:chOff x="7625092" y="502145"/>
            <a:chExt cx="4044315" cy="4413250"/>
          </a:xfrm>
        </p:grpSpPr>
        <p:sp>
          <p:nvSpPr>
            <p:cNvPr id="9" name="object 5"/>
            <p:cNvSpPr/>
            <p:nvPr/>
          </p:nvSpPr>
          <p:spPr>
            <a:xfrm>
              <a:off x="7625092" y="2272550"/>
              <a:ext cx="1532255" cy="2642870"/>
            </a:xfrm>
            <a:custGeom>
              <a:avLst/>
              <a:gdLst/>
              <a:ahLst/>
              <a:cxnLst/>
              <a:rect l="l" t="t" r="r" b="b"/>
              <a:pathLst>
                <a:path w="1532254" h="2642870">
                  <a:moveTo>
                    <a:pt x="1532153" y="0"/>
                  </a:moveTo>
                  <a:lnTo>
                    <a:pt x="0" y="0"/>
                  </a:lnTo>
                  <a:lnTo>
                    <a:pt x="1532153" y="2642412"/>
                  </a:lnTo>
                  <a:lnTo>
                    <a:pt x="15321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/>
            <p:cNvSpPr/>
            <p:nvPr/>
          </p:nvSpPr>
          <p:spPr>
            <a:xfrm>
              <a:off x="8965869" y="502145"/>
              <a:ext cx="2703830" cy="2703830"/>
            </a:xfrm>
            <a:custGeom>
              <a:avLst/>
              <a:gdLst/>
              <a:ahLst/>
              <a:cxnLst/>
              <a:rect l="l" t="t" r="r" b="b"/>
              <a:pathLst>
                <a:path w="2703829" h="2703830">
                  <a:moveTo>
                    <a:pt x="1351711" y="0"/>
                  </a:moveTo>
                  <a:lnTo>
                    <a:pt x="1303230" y="853"/>
                  </a:lnTo>
                  <a:lnTo>
                    <a:pt x="1255177" y="3393"/>
                  </a:lnTo>
                  <a:lnTo>
                    <a:pt x="1207583" y="7593"/>
                  </a:lnTo>
                  <a:lnTo>
                    <a:pt x="1160475" y="13423"/>
                  </a:lnTo>
                  <a:lnTo>
                    <a:pt x="1113883" y="20854"/>
                  </a:lnTo>
                  <a:lnTo>
                    <a:pt x="1067834" y="29858"/>
                  </a:lnTo>
                  <a:lnTo>
                    <a:pt x="1022358" y="40407"/>
                  </a:lnTo>
                  <a:lnTo>
                    <a:pt x="977482" y="52472"/>
                  </a:lnTo>
                  <a:lnTo>
                    <a:pt x="933236" y="66024"/>
                  </a:lnTo>
                  <a:lnTo>
                    <a:pt x="889649" y="81035"/>
                  </a:lnTo>
                  <a:lnTo>
                    <a:pt x="846747" y="97476"/>
                  </a:lnTo>
                  <a:lnTo>
                    <a:pt x="804562" y="115318"/>
                  </a:lnTo>
                  <a:lnTo>
                    <a:pt x="763120" y="134533"/>
                  </a:lnTo>
                  <a:lnTo>
                    <a:pt x="722451" y="155093"/>
                  </a:lnTo>
                  <a:lnTo>
                    <a:pt x="682582" y="176968"/>
                  </a:lnTo>
                  <a:lnTo>
                    <a:pt x="643544" y="200131"/>
                  </a:lnTo>
                  <a:lnTo>
                    <a:pt x="605363" y="224552"/>
                  </a:lnTo>
                  <a:lnTo>
                    <a:pt x="568070" y="250203"/>
                  </a:lnTo>
                  <a:lnTo>
                    <a:pt x="531692" y="277055"/>
                  </a:lnTo>
                  <a:lnTo>
                    <a:pt x="496258" y="305080"/>
                  </a:lnTo>
                  <a:lnTo>
                    <a:pt x="461797" y="334249"/>
                  </a:lnTo>
                  <a:lnTo>
                    <a:pt x="428336" y="364534"/>
                  </a:lnTo>
                  <a:lnTo>
                    <a:pt x="395906" y="395906"/>
                  </a:lnTo>
                  <a:lnTo>
                    <a:pt x="364534" y="428336"/>
                  </a:lnTo>
                  <a:lnTo>
                    <a:pt x="334249" y="461797"/>
                  </a:lnTo>
                  <a:lnTo>
                    <a:pt x="305080" y="496258"/>
                  </a:lnTo>
                  <a:lnTo>
                    <a:pt x="277055" y="531692"/>
                  </a:lnTo>
                  <a:lnTo>
                    <a:pt x="250203" y="568070"/>
                  </a:lnTo>
                  <a:lnTo>
                    <a:pt x="224552" y="605363"/>
                  </a:lnTo>
                  <a:lnTo>
                    <a:pt x="200131" y="643544"/>
                  </a:lnTo>
                  <a:lnTo>
                    <a:pt x="176968" y="682582"/>
                  </a:lnTo>
                  <a:lnTo>
                    <a:pt x="155093" y="722451"/>
                  </a:lnTo>
                  <a:lnTo>
                    <a:pt x="134533" y="763120"/>
                  </a:lnTo>
                  <a:lnTo>
                    <a:pt x="115318" y="804562"/>
                  </a:lnTo>
                  <a:lnTo>
                    <a:pt x="97476" y="846747"/>
                  </a:lnTo>
                  <a:lnTo>
                    <a:pt x="81035" y="889649"/>
                  </a:lnTo>
                  <a:lnTo>
                    <a:pt x="66024" y="933236"/>
                  </a:lnTo>
                  <a:lnTo>
                    <a:pt x="52472" y="977482"/>
                  </a:lnTo>
                  <a:lnTo>
                    <a:pt x="40407" y="1022358"/>
                  </a:lnTo>
                  <a:lnTo>
                    <a:pt x="29858" y="1067834"/>
                  </a:lnTo>
                  <a:lnTo>
                    <a:pt x="20854" y="1113883"/>
                  </a:lnTo>
                  <a:lnTo>
                    <a:pt x="13423" y="1160475"/>
                  </a:lnTo>
                  <a:lnTo>
                    <a:pt x="7593" y="1207583"/>
                  </a:lnTo>
                  <a:lnTo>
                    <a:pt x="3393" y="1255177"/>
                  </a:lnTo>
                  <a:lnTo>
                    <a:pt x="853" y="1303230"/>
                  </a:lnTo>
                  <a:lnTo>
                    <a:pt x="0" y="1351711"/>
                  </a:lnTo>
                  <a:lnTo>
                    <a:pt x="853" y="1400194"/>
                  </a:lnTo>
                  <a:lnTo>
                    <a:pt x="3393" y="1448247"/>
                  </a:lnTo>
                  <a:lnTo>
                    <a:pt x="7593" y="1495842"/>
                  </a:lnTo>
                  <a:lnTo>
                    <a:pt x="13423" y="1542950"/>
                  </a:lnTo>
                  <a:lnTo>
                    <a:pt x="20854" y="1589543"/>
                  </a:lnTo>
                  <a:lnTo>
                    <a:pt x="29858" y="1635593"/>
                  </a:lnTo>
                  <a:lnTo>
                    <a:pt x="40407" y="1681070"/>
                  </a:lnTo>
                  <a:lnTo>
                    <a:pt x="52472" y="1725946"/>
                  </a:lnTo>
                  <a:lnTo>
                    <a:pt x="66024" y="1770192"/>
                  </a:lnTo>
                  <a:lnTo>
                    <a:pt x="81035" y="1813781"/>
                  </a:lnTo>
                  <a:lnTo>
                    <a:pt x="97476" y="1856682"/>
                  </a:lnTo>
                  <a:lnTo>
                    <a:pt x="115318" y="1898868"/>
                  </a:lnTo>
                  <a:lnTo>
                    <a:pt x="134533" y="1940311"/>
                  </a:lnTo>
                  <a:lnTo>
                    <a:pt x="155093" y="1980981"/>
                  </a:lnTo>
                  <a:lnTo>
                    <a:pt x="176968" y="2020849"/>
                  </a:lnTo>
                  <a:lnTo>
                    <a:pt x="200131" y="2059888"/>
                  </a:lnTo>
                  <a:lnTo>
                    <a:pt x="224552" y="2098069"/>
                  </a:lnTo>
                  <a:lnTo>
                    <a:pt x="250203" y="2135363"/>
                  </a:lnTo>
                  <a:lnTo>
                    <a:pt x="277055" y="2171741"/>
                  </a:lnTo>
                  <a:lnTo>
                    <a:pt x="305080" y="2207175"/>
                  </a:lnTo>
                  <a:lnTo>
                    <a:pt x="334249" y="2241637"/>
                  </a:lnTo>
                  <a:lnTo>
                    <a:pt x="364534" y="2275097"/>
                  </a:lnTo>
                  <a:lnTo>
                    <a:pt x="395906" y="2307528"/>
                  </a:lnTo>
                  <a:lnTo>
                    <a:pt x="428336" y="2338900"/>
                  </a:lnTo>
                  <a:lnTo>
                    <a:pt x="461797" y="2369185"/>
                  </a:lnTo>
                  <a:lnTo>
                    <a:pt x="496258" y="2398354"/>
                  </a:lnTo>
                  <a:lnTo>
                    <a:pt x="531692" y="2426379"/>
                  </a:lnTo>
                  <a:lnTo>
                    <a:pt x="568070" y="2453232"/>
                  </a:lnTo>
                  <a:lnTo>
                    <a:pt x="605363" y="2478883"/>
                  </a:lnTo>
                  <a:lnTo>
                    <a:pt x="643544" y="2503304"/>
                  </a:lnTo>
                  <a:lnTo>
                    <a:pt x="682582" y="2526467"/>
                  </a:lnTo>
                  <a:lnTo>
                    <a:pt x="722451" y="2548342"/>
                  </a:lnTo>
                  <a:lnTo>
                    <a:pt x="763120" y="2568902"/>
                  </a:lnTo>
                  <a:lnTo>
                    <a:pt x="804562" y="2588117"/>
                  </a:lnTo>
                  <a:lnTo>
                    <a:pt x="846747" y="2605959"/>
                  </a:lnTo>
                  <a:lnTo>
                    <a:pt x="889649" y="2622400"/>
                  </a:lnTo>
                  <a:lnTo>
                    <a:pt x="933236" y="2637411"/>
                  </a:lnTo>
                  <a:lnTo>
                    <a:pt x="977482" y="2650963"/>
                  </a:lnTo>
                  <a:lnTo>
                    <a:pt x="1022358" y="2663028"/>
                  </a:lnTo>
                  <a:lnTo>
                    <a:pt x="1067834" y="2673577"/>
                  </a:lnTo>
                  <a:lnTo>
                    <a:pt x="1113883" y="2682581"/>
                  </a:lnTo>
                  <a:lnTo>
                    <a:pt x="1160475" y="2690013"/>
                  </a:lnTo>
                  <a:lnTo>
                    <a:pt x="1207583" y="2695842"/>
                  </a:lnTo>
                  <a:lnTo>
                    <a:pt x="1255177" y="2700042"/>
                  </a:lnTo>
                  <a:lnTo>
                    <a:pt x="1303230" y="2702583"/>
                  </a:lnTo>
                  <a:lnTo>
                    <a:pt x="1351711" y="2703436"/>
                  </a:lnTo>
                  <a:lnTo>
                    <a:pt x="1400194" y="2702583"/>
                  </a:lnTo>
                  <a:lnTo>
                    <a:pt x="1448247" y="2700042"/>
                  </a:lnTo>
                  <a:lnTo>
                    <a:pt x="1495842" y="2695842"/>
                  </a:lnTo>
                  <a:lnTo>
                    <a:pt x="1542950" y="2690013"/>
                  </a:lnTo>
                  <a:lnTo>
                    <a:pt x="1589543" y="2682581"/>
                  </a:lnTo>
                  <a:lnTo>
                    <a:pt x="1635593" y="2673577"/>
                  </a:lnTo>
                  <a:lnTo>
                    <a:pt x="1681070" y="2663028"/>
                  </a:lnTo>
                  <a:lnTo>
                    <a:pt x="1725946" y="2650963"/>
                  </a:lnTo>
                  <a:lnTo>
                    <a:pt x="1770192" y="2637411"/>
                  </a:lnTo>
                  <a:lnTo>
                    <a:pt x="1813781" y="2622400"/>
                  </a:lnTo>
                  <a:lnTo>
                    <a:pt x="1856682" y="2605959"/>
                  </a:lnTo>
                  <a:lnTo>
                    <a:pt x="1898868" y="2588117"/>
                  </a:lnTo>
                  <a:lnTo>
                    <a:pt x="1940311" y="2568902"/>
                  </a:lnTo>
                  <a:lnTo>
                    <a:pt x="1980981" y="2548342"/>
                  </a:lnTo>
                  <a:lnTo>
                    <a:pt x="2020849" y="2526467"/>
                  </a:lnTo>
                  <a:lnTo>
                    <a:pt x="2059888" y="2503304"/>
                  </a:lnTo>
                  <a:lnTo>
                    <a:pt x="2098069" y="2478883"/>
                  </a:lnTo>
                  <a:lnTo>
                    <a:pt x="2135363" y="2453232"/>
                  </a:lnTo>
                  <a:lnTo>
                    <a:pt x="2171741" y="2426379"/>
                  </a:lnTo>
                  <a:lnTo>
                    <a:pt x="2207175" y="2398354"/>
                  </a:lnTo>
                  <a:lnTo>
                    <a:pt x="2241637" y="2369185"/>
                  </a:lnTo>
                  <a:lnTo>
                    <a:pt x="2275097" y="2338900"/>
                  </a:lnTo>
                  <a:lnTo>
                    <a:pt x="2307528" y="2307528"/>
                  </a:lnTo>
                  <a:lnTo>
                    <a:pt x="2338900" y="2275097"/>
                  </a:lnTo>
                  <a:lnTo>
                    <a:pt x="2369185" y="2241637"/>
                  </a:lnTo>
                  <a:lnTo>
                    <a:pt x="2398354" y="2207175"/>
                  </a:lnTo>
                  <a:lnTo>
                    <a:pt x="2426379" y="2171741"/>
                  </a:lnTo>
                  <a:lnTo>
                    <a:pt x="2453232" y="2135363"/>
                  </a:lnTo>
                  <a:lnTo>
                    <a:pt x="2478883" y="2098069"/>
                  </a:lnTo>
                  <a:lnTo>
                    <a:pt x="2503304" y="2059888"/>
                  </a:lnTo>
                  <a:lnTo>
                    <a:pt x="2526467" y="2020849"/>
                  </a:lnTo>
                  <a:lnTo>
                    <a:pt x="2548342" y="1980981"/>
                  </a:lnTo>
                  <a:lnTo>
                    <a:pt x="2568902" y="1940311"/>
                  </a:lnTo>
                  <a:lnTo>
                    <a:pt x="2588117" y="1898868"/>
                  </a:lnTo>
                  <a:lnTo>
                    <a:pt x="2605959" y="1856682"/>
                  </a:lnTo>
                  <a:lnTo>
                    <a:pt x="2622400" y="1813781"/>
                  </a:lnTo>
                  <a:lnTo>
                    <a:pt x="2637411" y="1770192"/>
                  </a:lnTo>
                  <a:lnTo>
                    <a:pt x="2650963" y="1725946"/>
                  </a:lnTo>
                  <a:lnTo>
                    <a:pt x="2663028" y="1681070"/>
                  </a:lnTo>
                  <a:lnTo>
                    <a:pt x="2673577" y="1635593"/>
                  </a:lnTo>
                  <a:lnTo>
                    <a:pt x="2682581" y="1589543"/>
                  </a:lnTo>
                  <a:lnTo>
                    <a:pt x="2690013" y="1542950"/>
                  </a:lnTo>
                  <a:lnTo>
                    <a:pt x="2695842" y="1495842"/>
                  </a:lnTo>
                  <a:lnTo>
                    <a:pt x="2700042" y="1448247"/>
                  </a:lnTo>
                  <a:lnTo>
                    <a:pt x="2702583" y="1400194"/>
                  </a:lnTo>
                  <a:lnTo>
                    <a:pt x="2703436" y="1351711"/>
                  </a:lnTo>
                  <a:lnTo>
                    <a:pt x="2702583" y="1303230"/>
                  </a:lnTo>
                  <a:lnTo>
                    <a:pt x="2700042" y="1255177"/>
                  </a:lnTo>
                  <a:lnTo>
                    <a:pt x="2695842" y="1207583"/>
                  </a:lnTo>
                  <a:lnTo>
                    <a:pt x="2690013" y="1160475"/>
                  </a:lnTo>
                  <a:lnTo>
                    <a:pt x="2682581" y="1113883"/>
                  </a:lnTo>
                  <a:lnTo>
                    <a:pt x="2673577" y="1067834"/>
                  </a:lnTo>
                  <a:lnTo>
                    <a:pt x="2663028" y="1022358"/>
                  </a:lnTo>
                  <a:lnTo>
                    <a:pt x="2650963" y="977482"/>
                  </a:lnTo>
                  <a:lnTo>
                    <a:pt x="2637411" y="933236"/>
                  </a:lnTo>
                  <a:lnTo>
                    <a:pt x="2622400" y="889649"/>
                  </a:lnTo>
                  <a:lnTo>
                    <a:pt x="2605959" y="846747"/>
                  </a:lnTo>
                  <a:lnTo>
                    <a:pt x="2588117" y="804562"/>
                  </a:lnTo>
                  <a:lnTo>
                    <a:pt x="2568902" y="763120"/>
                  </a:lnTo>
                  <a:lnTo>
                    <a:pt x="2548342" y="722451"/>
                  </a:lnTo>
                  <a:lnTo>
                    <a:pt x="2526467" y="682582"/>
                  </a:lnTo>
                  <a:lnTo>
                    <a:pt x="2503304" y="643544"/>
                  </a:lnTo>
                  <a:lnTo>
                    <a:pt x="2478883" y="605363"/>
                  </a:lnTo>
                  <a:lnTo>
                    <a:pt x="2453232" y="568070"/>
                  </a:lnTo>
                  <a:lnTo>
                    <a:pt x="2426379" y="531692"/>
                  </a:lnTo>
                  <a:lnTo>
                    <a:pt x="2398354" y="496258"/>
                  </a:lnTo>
                  <a:lnTo>
                    <a:pt x="2369185" y="461797"/>
                  </a:lnTo>
                  <a:lnTo>
                    <a:pt x="2338900" y="428336"/>
                  </a:lnTo>
                  <a:lnTo>
                    <a:pt x="2307528" y="395906"/>
                  </a:lnTo>
                  <a:lnTo>
                    <a:pt x="2275097" y="364534"/>
                  </a:lnTo>
                  <a:lnTo>
                    <a:pt x="2241637" y="334249"/>
                  </a:lnTo>
                  <a:lnTo>
                    <a:pt x="2207175" y="305080"/>
                  </a:lnTo>
                  <a:lnTo>
                    <a:pt x="2171741" y="277055"/>
                  </a:lnTo>
                  <a:lnTo>
                    <a:pt x="2135363" y="250203"/>
                  </a:lnTo>
                  <a:lnTo>
                    <a:pt x="2098069" y="224552"/>
                  </a:lnTo>
                  <a:lnTo>
                    <a:pt x="2059888" y="200131"/>
                  </a:lnTo>
                  <a:lnTo>
                    <a:pt x="2020849" y="176968"/>
                  </a:lnTo>
                  <a:lnTo>
                    <a:pt x="1980981" y="155093"/>
                  </a:lnTo>
                  <a:lnTo>
                    <a:pt x="1940311" y="134533"/>
                  </a:lnTo>
                  <a:lnTo>
                    <a:pt x="1898868" y="115318"/>
                  </a:lnTo>
                  <a:lnTo>
                    <a:pt x="1856682" y="97476"/>
                  </a:lnTo>
                  <a:lnTo>
                    <a:pt x="1813781" y="81035"/>
                  </a:lnTo>
                  <a:lnTo>
                    <a:pt x="1770192" y="66024"/>
                  </a:lnTo>
                  <a:lnTo>
                    <a:pt x="1725946" y="52472"/>
                  </a:lnTo>
                  <a:lnTo>
                    <a:pt x="1681070" y="40407"/>
                  </a:lnTo>
                  <a:lnTo>
                    <a:pt x="1635593" y="29858"/>
                  </a:lnTo>
                  <a:lnTo>
                    <a:pt x="1589543" y="20854"/>
                  </a:lnTo>
                  <a:lnTo>
                    <a:pt x="1542950" y="13423"/>
                  </a:lnTo>
                  <a:lnTo>
                    <a:pt x="1495842" y="7593"/>
                  </a:lnTo>
                  <a:lnTo>
                    <a:pt x="1448247" y="3393"/>
                  </a:lnTo>
                  <a:lnTo>
                    <a:pt x="1400194" y="853"/>
                  </a:lnTo>
                  <a:lnTo>
                    <a:pt x="135171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7"/>
            <p:cNvPicPr/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9537192" y="1072896"/>
              <a:ext cx="1514855" cy="151180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8640" y="2236762"/>
            <a:ext cx="1107127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/>
            <a:endParaRPr lang="ru-RU" sz="2000" dirty="0">
              <a:latin typeface="Verdana"/>
              <a:cs typeface="Verdana"/>
            </a:endParaRPr>
          </a:p>
          <a:p>
            <a:pPr marL="12700" marR="159385" algn="just"/>
            <a:r>
              <a:rPr lang="ru-RU" sz="2000" dirty="0">
                <a:latin typeface="Verdana"/>
                <a:cs typeface="Verdana"/>
              </a:rPr>
              <a:t>ЗАДАЧА КИНЕЗИОЛОГИИ — ВОЗВРАТИТЬ ЧЕЛОВЕКУ ЕГО ПРИРОДНЫЕ  ЕСТЕСТВЕННЫЕ РЕСУРСЫ ПУТЕМ СНЯТИЯ СТРЕССОВЫХ ЗАЖИМОВ В ТЕЛЕ И  СОЗДАНИЯ БАЛАНСА МЕЖДУ МЫШЛЕНИЕМ (ИНТЕЛЛЕКТ), ЭМОЦИЯМИ  (ЧУВСТВА) И ТЕЛОМ (ОЩУЩЕНИЯ).</a:t>
            </a:r>
          </a:p>
          <a:p>
            <a:pPr marL="12700" marR="159385" algn="just"/>
            <a:endParaRPr lang="ru-RU" sz="2000" dirty="0">
              <a:latin typeface="Verdana"/>
              <a:cs typeface="Verdana"/>
            </a:endParaRPr>
          </a:p>
          <a:p>
            <a:pPr marL="12700" marR="961390" algn="just"/>
            <a:r>
              <a:rPr lang="ru-RU" sz="2000" dirty="0">
                <a:latin typeface="Verdana"/>
                <a:cs typeface="Verdana"/>
              </a:rPr>
              <a:t>ЭТО ОБЕСПЕЧИВАЕТ ВОЗМОЖНОСТЬ ПОЗИТИВНОГО И </a:t>
            </a:r>
            <a:r>
              <a:rPr lang="ru-RU" sz="2000" dirty="0" smtClean="0">
                <a:latin typeface="Verdana"/>
                <a:cs typeface="Verdana"/>
              </a:rPr>
              <a:t>РАДОСТНОГО ОБУЧЕНИЯ</a:t>
            </a:r>
            <a:r>
              <a:rPr lang="ru-RU" sz="2000" dirty="0">
                <a:latin typeface="Verdana"/>
                <a:cs typeface="Verdana"/>
              </a:rPr>
              <a:t>, СПОНТАННОСТИ И ТВОРЧЕСТВА, ДАЁТ ВОЗМОЖНОСТЬ  ЧЕЛОВЕКУ ЭФФЕКТИВНЕЕ УСВАИВАТЬ ИНФОРМАЦИЮ, УСПЕШНО  ОВЛАДЕВАТЬ ДАЖЕ САМЫМИ СЛОЖНЫМИ ИНТЕЛЛЕКТУАЛЬНЫМИ</a:t>
            </a:r>
          </a:p>
          <a:p>
            <a:pPr marL="12700" algn="just"/>
            <a:r>
              <a:rPr lang="ru-RU" sz="2000" dirty="0">
                <a:latin typeface="Verdana"/>
                <a:cs typeface="Verdana"/>
              </a:rPr>
              <a:t>ДЕЙСТВИЯМИ.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03643" y="360457"/>
            <a:ext cx="5602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spc="-15" dirty="0">
                <a:solidFill>
                  <a:srgbClr val="FF9E05"/>
                </a:solidFill>
                <a:latin typeface="Cambria"/>
                <a:ea typeface="+mj-ea"/>
                <a:cs typeface="Cambria"/>
              </a:rPr>
              <a:t>ОБРАЗОВАТЕЛЬНАЯ КИНЕЗИОЛОГИЯ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7920" y="675248"/>
            <a:ext cx="3305439" cy="168144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45279" y="1248900"/>
            <a:ext cx="7770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Verdana"/>
                <a:cs typeface="Verdana"/>
              </a:rPr>
              <a:t>НАУКА </a:t>
            </a:r>
            <a:r>
              <a:rPr lang="ru-RU" sz="2000" b="1" dirty="0">
                <a:latin typeface="Verdana"/>
                <a:cs typeface="Verdana"/>
              </a:rPr>
              <a:t>ОБ УСОВЕРШЕНСТВОВАНИИ  ПРОЦЕССА  ОБУЧЕНИЯ ЧЕРЕЗ ДВИЖЕНИЕ.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75076" y="2011681"/>
            <a:ext cx="3437096" cy="291201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371709" y="388593"/>
            <a:ext cx="3973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spc="-30" dirty="0">
                <a:solidFill>
                  <a:srgbClr val="FF9E05"/>
                </a:solidFill>
                <a:latin typeface="Cambria"/>
                <a:ea typeface="+mj-ea"/>
                <a:cs typeface="Cambria"/>
              </a:rPr>
              <a:t>УПРАЖНЕНИЕ «СЛОН»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01857" y="889845"/>
            <a:ext cx="8918917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281305">
              <a:lnSpc>
                <a:spcPct val="100000"/>
              </a:lnSpc>
              <a:spcBef>
                <a:spcPts val="95"/>
              </a:spcBef>
            </a:pPr>
            <a:r>
              <a:rPr lang="ru-RU" sz="2200" dirty="0">
                <a:latin typeface="Verdana"/>
                <a:cs typeface="Verdana"/>
              </a:rPr>
              <a:t>Встаньте удобно, чуть согнув колени, прижимая  голову к плечу и одновременно указывая этой же  рукой на стену, которая находится напротив вас.  Используйте ребра грудной клетки, чтобы, двигая  всей верхней частью тела, рисовать большую</a:t>
            </a:r>
          </a:p>
          <a:p>
            <a:pPr marL="12700">
              <a:lnSpc>
                <a:spcPct val="100000"/>
              </a:lnSpc>
            </a:pPr>
            <a:r>
              <a:rPr lang="ru-RU" sz="2200" dirty="0">
                <a:latin typeface="Verdana"/>
                <a:cs typeface="Verdana"/>
              </a:rPr>
              <a:t>восьмёрку в пространстве перед собой.</a:t>
            </a:r>
          </a:p>
          <a:p>
            <a:pPr marL="12700">
              <a:lnSpc>
                <a:spcPct val="100000"/>
              </a:lnSpc>
            </a:pPr>
            <a:r>
              <a:rPr lang="ru-RU" sz="2200" dirty="0">
                <a:latin typeface="Verdana"/>
                <a:cs typeface="Verdana"/>
              </a:rPr>
              <a:t>Смотрите сквозь свои пальцы (это ваш «хобот»).</a:t>
            </a:r>
          </a:p>
          <a:p>
            <a:pPr marL="12700">
              <a:lnSpc>
                <a:spcPct val="100000"/>
              </a:lnSpc>
            </a:pPr>
            <a:r>
              <a:rPr lang="ru-RU" sz="2200" dirty="0">
                <a:latin typeface="Verdana"/>
                <a:cs typeface="Verdana"/>
              </a:rPr>
              <a:t>При выполнении движения гудите на выдохе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z="2200" dirty="0">
                <a:latin typeface="Verdana"/>
                <a:cs typeface="Verdana"/>
              </a:rPr>
              <a:t>(«</a:t>
            </a:r>
            <a:r>
              <a:rPr lang="ru-RU" sz="2200" dirty="0" err="1">
                <a:latin typeface="Verdana"/>
                <a:cs typeface="Verdana"/>
              </a:rPr>
              <a:t>ууууу</a:t>
            </a:r>
            <a:r>
              <a:rPr lang="ru-RU" sz="2200" dirty="0">
                <a:latin typeface="Verdana"/>
                <a:cs typeface="Verdana"/>
              </a:rPr>
              <a:t>», как слон).</a:t>
            </a:r>
          </a:p>
          <a:p>
            <a:pPr marL="12700" marR="5080">
              <a:lnSpc>
                <a:spcPct val="100000"/>
              </a:lnSpc>
            </a:pPr>
            <a:r>
              <a:rPr lang="ru-RU" sz="2200" dirty="0">
                <a:latin typeface="Verdana"/>
                <a:cs typeface="Verdana"/>
              </a:rPr>
              <a:t>Повторите это движение другой стороной, прижимая  голову к плечу и вновь рисуя ленивую восьмерку</a:t>
            </a:r>
          </a:p>
          <a:p>
            <a:pPr marL="12700">
              <a:lnSpc>
                <a:spcPct val="100000"/>
              </a:lnSpc>
            </a:pPr>
            <a:r>
              <a:rPr lang="ru-RU" sz="2200" dirty="0">
                <a:latin typeface="Verdana"/>
                <a:cs typeface="Verdana"/>
              </a:rPr>
              <a:t>(её центр находится на вашей срединной линии).</a:t>
            </a:r>
          </a:p>
          <a:p>
            <a:pPr marL="12700">
              <a:lnSpc>
                <a:spcPct val="100000"/>
              </a:lnSpc>
            </a:pPr>
            <a:r>
              <a:rPr lang="ru-RU" sz="2200" dirty="0">
                <a:latin typeface="Verdana"/>
                <a:cs typeface="Verdana"/>
              </a:rPr>
              <a:t>Позвольте вашей руке раскачиваться вместе с</a:t>
            </a:r>
          </a:p>
          <a:p>
            <a:pPr marL="12700" marR="234315">
              <a:lnSpc>
                <a:spcPct val="100000"/>
              </a:lnSpc>
            </a:pPr>
            <a:r>
              <a:rPr lang="ru-RU" sz="2200" dirty="0">
                <a:latin typeface="Verdana"/>
                <a:cs typeface="Verdana"/>
              </a:rPr>
              <a:t>верхней частью туловища, подобно тому, как слон  качает хоботом.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9654" y="5870865"/>
            <a:ext cx="111978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581785" algn="just"/>
            <a:r>
              <a:rPr lang="ru-RU" b="1" spc="-30" dirty="0" smtClean="0">
                <a:solidFill>
                  <a:srgbClr val="FF9E05"/>
                </a:solidFill>
                <a:latin typeface="Cambria"/>
                <a:ea typeface="+mj-ea"/>
                <a:cs typeface="Cambria"/>
              </a:rPr>
              <a:t>	УПРАЖНЕНИЕ </a:t>
            </a:r>
            <a:r>
              <a:rPr lang="ru-RU" b="1" spc="-30" dirty="0">
                <a:solidFill>
                  <a:srgbClr val="FF9E05"/>
                </a:solidFill>
                <a:latin typeface="Cambria"/>
                <a:ea typeface="+mj-ea"/>
                <a:cs typeface="Cambria"/>
              </a:rPr>
              <a:t>«СЛОН» ВОССТАНАВЛИВАЕТ  ДОСТУП К ВНУТРЕННЕЙ РЕЧИ И ПОМОГАЕТ  ВОСПРОИЗВОДИТЬ ИНФОРМАЦИЮ».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79089" y="458931"/>
            <a:ext cx="67376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spc="-30" dirty="0">
                <a:solidFill>
                  <a:srgbClr val="FF9E05"/>
                </a:solidFill>
                <a:latin typeface="Cambria"/>
                <a:ea typeface="+mj-ea"/>
                <a:cs typeface="Cambria"/>
              </a:rPr>
              <a:t>УПРАЖНЕНИЕ «ДУМАЮЩИЙ КОЛПАК»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1182" y="1447112"/>
            <a:ext cx="7610621" cy="4507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43815">
              <a:lnSpc>
                <a:spcPct val="101899"/>
              </a:lnSpc>
              <a:spcBef>
                <a:spcPts val="55"/>
              </a:spcBef>
            </a:pPr>
            <a:r>
              <a:rPr lang="ru-RU" sz="2200" dirty="0">
                <a:latin typeface="Verdana"/>
                <a:cs typeface="Verdana"/>
              </a:rPr>
              <a:t>Большими и указательными пальцами обеих  рук оттяните уши немного назад, расправляя  их.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lang="ru-RU" sz="2200" dirty="0">
              <a:latin typeface="Verdana"/>
              <a:cs typeface="Verdana"/>
            </a:endParaRPr>
          </a:p>
          <a:p>
            <a:pPr marL="12700" marR="93345">
              <a:lnSpc>
                <a:spcPct val="100000"/>
              </a:lnSpc>
            </a:pPr>
            <a:r>
              <a:rPr lang="ru-RU" sz="2200" dirty="0">
                <a:latin typeface="Verdana"/>
                <a:cs typeface="Verdana"/>
              </a:rPr>
              <a:t>Начните с верхнего края уха и, массируя их,  спускайтесь постепенно вниз до кончиков  мочки уха.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ru-RU" sz="2200" dirty="0">
              <a:latin typeface="Verdana"/>
              <a:cs typeface="Verdana"/>
            </a:endParaRPr>
          </a:p>
          <a:p>
            <a:pPr marL="12700" marR="379730">
              <a:lnSpc>
                <a:spcPct val="100000"/>
              </a:lnSpc>
            </a:pPr>
            <a:r>
              <a:rPr lang="ru-RU" sz="2200" dirty="0">
                <a:latin typeface="Verdana"/>
                <a:cs typeface="Verdana"/>
              </a:rPr>
              <a:t>Захватите мочку уха у самого основания и  мягко потяните в разные стороны,</a:t>
            </a:r>
          </a:p>
          <a:p>
            <a:pPr marL="12700">
              <a:lnSpc>
                <a:spcPct val="100000"/>
              </a:lnSpc>
            </a:pPr>
            <a:r>
              <a:rPr lang="ru-RU" sz="2200" dirty="0">
                <a:latin typeface="Verdana"/>
                <a:cs typeface="Verdana"/>
              </a:rPr>
              <a:t>почувствуйте тепло или расслабление внутри</a:t>
            </a:r>
          </a:p>
          <a:p>
            <a:pPr marL="12700">
              <a:lnSpc>
                <a:spcPct val="100000"/>
              </a:lnSpc>
            </a:pPr>
            <a:r>
              <a:rPr lang="ru-RU" sz="2200" dirty="0">
                <a:latin typeface="Verdana"/>
                <a:cs typeface="Verdana"/>
              </a:rPr>
              <a:t>слухового прохода.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ru-RU" sz="22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lang="ru-RU" sz="2200" dirty="0">
                <a:latin typeface="Verdana"/>
                <a:cs typeface="Verdana"/>
              </a:rPr>
              <a:t>Повторяйте упражнение не менее трёх раз.</a:t>
            </a:r>
          </a:p>
        </p:txBody>
      </p:sp>
      <p:pic>
        <p:nvPicPr>
          <p:cNvPr id="5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91976" y="1716259"/>
            <a:ext cx="3950676" cy="343251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14339" y="1693712"/>
            <a:ext cx="2571176" cy="275167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04912" y="1141325"/>
            <a:ext cx="10607040" cy="5183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814195" algn="just">
              <a:lnSpc>
                <a:spcPct val="100000"/>
              </a:lnSpc>
              <a:spcBef>
                <a:spcPts val="95"/>
              </a:spcBef>
            </a:pPr>
            <a:r>
              <a:rPr lang="ru-RU" sz="2200" spc="-5" dirty="0" smtClean="0">
                <a:latin typeface="Verdana"/>
                <a:cs typeface="Verdana"/>
              </a:rPr>
              <a:t>Встаньте</a:t>
            </a:r>
            <a:r>
              <a:rPr lang="ru-RU" sz="2200" dirty="0" smtClean="0">
                <a:latin typeface="Verdana"/>
                <a:cs typeface="Verdana"/>
              </a:rPr>
              <a:t> прямо,</a:t>
            </a:r>
            <a:r>
              <a:rPr lang="ru-RU" sz="2200" spc="5" dirty="0" smtClean="0">
                <a:latin typeface="Verdana"/>
                <a:cs typeface="Verdana"/>
              </a:rPr>
              <a:t> </a:t>
            </a:r>
            <a:r>
              <a:rPr lang="ru-RU" sz="2200" spc="-5" dirty="0" smtClean="0">
                <a:latin typeface="Verdana"/>
                <a:cs typeface="Verdana"/>
              </a:rPr>
              <a:t>голова</a:t>
            </a:r>
            <a:r>
              <a:rPr lang="ru-RU" sz="2200" dirty="0" smtClean="0">
                <a:latin typeface="Verdana"/>
                <a:cs typeface="Verdana"/>
              </a:rPr>
              <a:t> </a:t>
            </a:r>
            <a:r>
              <a:rPr lang="ru-RU" sz="2200" spc="-5" dirty="0" smtClean="0">
                <a:latin typeface="Verdana"/>
                <a:cs typeface="Verdana"/>
              </a:rPr>
              <a:t>находится</a:t>
            </a:r>
            <a:r>
              <a:rPr lang="ru-RU" sz="2200" dirty="0" smtClean="0">
                <a:latin typeface="Verdana"/>
                <a:cs typeface="Verdana"/>
              </a:rPr>
              <a:t> </a:t>
            </a:r>
            <a:r>
              <a:rPr lang="ru-RU" sz="2200" spc="-5" dirty="0" smtClean="0">
                <a:latin typeface="Verdana"/>
                <a:cs typeface="Verdana"/>
              </a:rPr>
              <a:t>по</a:t>
            </a:r>
            <a:r>
              <a:rPr lang="ru-RU" sz="2200" dirty="0" smtClean="0">
                <a:latin typeface="Verdana"/>
                <a:cs typeface="Verdana"/>
              </a:rPr>
              <a:t> </a:t>
            </a:r>
            <a:r>
              <a:rPr lang="ru-RU" sz="2200" spc="-5" dirty="0" smtClean="0">
                <a:latin typeface="Verdana"/>
                <a:cs typeface="Verdana"/>
              </a:rPr>
              <a:t>средней</a:t>
            </a:r>
            <a:r>
              <a:rPr lang="ru-RU" sz="2200" dirty="0" smtClean="0">
                <a:latin typeface="Verdana"/>
                <a:cs typeface="Verdana"/>
              </a:rPr>
              <a:t> </a:t>
            </a:r>
            <a:r>
              <a:rPr lang="ru-RU" sz="2200" spc="-5" dirty="0" smtClean="0">
                <a:latin typeface="Verdana"/>
                <a:cs typeface="Verdana"/>
              </a:rPr>
              <a:t>линии </a:t>
            </a:r>
            <a:r>
              <a:rPr lang="ru-RU" sz="2200" spc="-550" dirty="0" smtClean="0">
                <a:latin typeface="Verdana"/>
                <a:cs typeface="Verdana"/>
              </a:rPr>
              <a:t> </a:t>
            </a:r>
            <a:r>
              <a:rPr lang="ru-RU" sz="2200" spc="-10" dirty="0" smtClean="0">
                <a:latin typeface="Verdana"/>
                <a:cs typeface="Verdana"/>
              </a:rPr>
              <a:t>тела.</a:t>
            </a:r>
            <a:endParaRPr lang="ru-RU" sz="2200" dirty="0" smtClean="0">
              <a:latin typeface="Verdana"/>
              <a:cs typeface="Verdana"/>
            </a:endParaRPr>
          </a:p>
          <a:p>
            <a:pPr marL="12700" marR="1812289" algn="just">
              <a:lnSpc>
                <a:spcPct val="100000"/>
              </a:lnSpc>
            </a:pPr>
            <a:r>
              <a:rPr lang="ru-RU" sz="2200" spc="-5" dirty="0" smtClean="0">
                <a:latin typeface="Verdana"/>
                <a:cs typeface="Verdana"/>
              </a:rPr>
              <a:t>Одновременно поднимите </a:t>
            </a:r>
            <a:r>
              <a:rPr lang="ru-RU" sz="2200" dirty="0" smtClean="0">
                <a:latin typeface="Verdana"/>
                <a:cs typeface="Verdana"/>
              </a:rPr>
              <a:t>вашу </a:t>
            </a:r>
            <a:r>
              <a:rPr lang="ru-RU" sz="2200" spc="-5" dirty="0" smtClean="0">
                <a:latin typeface="Verdana"/>
                <a:cs typeface="Verdana"/>
              </a:rPr>
              <a:t>правую руку и левую </a:t>
            </a:r>
            <a:r>
              <a:rPr lang="ru-RU" sz="2200" dirty="0" smtClean="0">
                <a:latin typeface="Verdana"/>
                <a:cs typeface="Verdana"/>
              </a:rPr>
              <a:t> </a:t>
            </a:r>
            <a:r>
              <a:rPr lang="ru-RU" sz="2200" spc="-5" dirty="0" smtClean="0">
                <a:latin typeface="Verdana"/>
                <a:cs typeface="Verdana"/>
              </a:rPr>
              <a:t>ногу,</a:t>
            </a:r>
            <a:r>
              <a:rPr lang="ru-RU" sz="2200" spc="5" dirty="0" smtClean="0">
                <a:latin typeface="Verdana"/>
                <a:cs typeface="Verdana"/>
              </a:rPr>
              <a:t> </a:t>
            </a:r>
            <a:r>
              <a:rPr lang="ru-RU" sz="2200" spc="-5" dirty="0" smtClean="0">
                <a:latin typeface="Verdana"/>
                <a:cs typeface="Verdana"/>
              </a:rPr>
              <a:t>слегка касаясь</a:t>
            </a:r>
            <a:r>
              <a:rPr lang="ru-RU" sz="2200" spc="15" dirty="0" smtClean="0">
                <a:latin typeface="Verdana"/>
                <a:cs typeface="Verdana"/>
              </a:rPr>
              <a:t> </a:t>
            </a:r>
            <a:r>
              <a:rPr lang="ru-RU" sz="2200" spc="-5" dirty="0" smtClean="0">
                <a:latin typeface="Verdana"/>
                <a:cs typeface="Verdana"/>
              </a:rPr>
              <a:t>локтем</a:t>
            </a:r>
            <a:r>
              <a:rPr lang="ru-RU" sz="2200" spc="10" dirty="0" smtClean="0">
                <a:latin typeface="Verdana"/>
                <a:cs typeface="Verdana"/>
              </a:rPr>
              <a:t> </a:t>
            </a:r>
            <a:r>
              <a:rPr lang="ru-RU" sz="2200" spc="-5" dirty="0" smtClean="0">
                <a:latin typeface="Verdana"/>
                <a:cs typeface="Verdana"/>
              </a:rPr>
              <a:t>руки</a:t>
            </a:r>
            <a:r>
              <a:rPr lang="ru-RU" sz="2200" spc="15" dirty="0" smtClean="0">
                <a:latin typeface="Verdana"/>
                <a:cs typeface="Verdana"/>
              </a:rPr>
              <a:t> </a:t>
            </a:r>
            <a:r>
              <a:rPr lang="ru-RU" sz="2200" spc="-5" dirty="0" smtClean="0">
                <a:latin typeface="Verdana"/>
                <a:cs typeface="Verdana"/>
              </a:rPr>
              <a:t>левого колена.</a:t>
            </a:r>
            <a:endParaRPr lang="ru-RU" sz="2200" dirty="0" smtClean="0">
              <a:latin typeface="Verdana"/>
              <a:cs typeface="Verdana"/>
            </a:endParaRPr>
          </a:p>
          <a:p>
            <a:pPr marL="12700" marR="1811655" algn="just">
              <a:lnSpc>
                <a:spcPct val="100000"/>
              </a:lnSpc>
            </a:pPr>
            <a:r>
              <a:rPr lang="ru-RU" sz="2200" spc="-5" dirty="0" smtClean="0">
                <a:latin typeface="Verdana"/>
                <a:cs typeface="Verdana"/>
              </a:rPr>
              <a:t>Затем</a:t>
            </a:r>
            <a:r>
              <a:rPr lang="ru-RU" sz="2200" spc="505" dirty="0" smtClean="0">
                <a:latin typeface="Verdana"/>
                <a:cs typeface="Verdana"/>
              </a:rPr>
              <a:t> </a:t>
            </a:r>
            <a:r>
              <a:rPr lang="ru-RU" sz="2200" spc="-5" dirty="0" smtClean="0">
                <a:latin typeface="Verdana"/>
                <a:cs typeface="Verdana"/>
              </a:rPr>
              <a:t>верните</a:t>
            </a:r>
            <a:r>
              <a:rPr lang="ru-RU" sz="2200" spc="1055" dirty="0" smtClean="0">
                <a:latin typeface="Verdana"/>
                <a:cs typeface="Verdana"/>
              </a:rPr>
              <a:t> </a:t>
            </a:r>
            <a:r>
              <a:rPr lang="ru-RU" sz="2200" spc="-5" dirty="0" smtClean="0">
                <a:latin typeface="Verdana"/>
                <a:cs typeface="Verdana"/>
              </a:rPr>
              <a:t>руку</a:t>
            </a:r>
            <a:r>
              <a:rPr lang="ru-RU" sz="2200" spc="1060" dirty="0" smtClean="0">
                <a:latin typeface="Verdana"/>
                <a:cs typeface="Verdana"/>
              </a:rPr>
              <a:t> </a:t>
            </a:r>
            <a:r>
              <a:rPr lang="ru-RU" sz="2200" spc="-5" dirty="0" smtClean="0">
                <a:latin typeface="Verdana"/>
                <a:cs typeface="Verdana"/>
              </a:rPr>
              <a:t>и</a:t>
            </a:r>
            <a:r>
              <a:rPr lang="ru-RU" sz="2200" spc="1055" dirty="0" smtClean="0">
                <a:latin typeface="Verdana"/>
                <a:cs typeface="Verdana"/>
              </a:rPr>
              <a:t> </a:t>
            </a:r>
            <a:r>
              <a:rPr lang="ru-RU" sz="2200" dirty="0" smtClean="0">
                <a:latin typeface="Verdana"/>
                <a:cs typeface="Verdana"/>
              </a:rPr>
              <a:t>ногу</a:t>
            </a:r>
            <a:r>
              <a:rPr lang="ru-RU" sz="2200" spc="1055" dirty="0" smtClean="0">
                <a:latin typeface="Verdana"/>
                <a:cs typeface="Verdana"/>
              </a:rPr>
              <a:t> </a:t>
            </a:r>
            <a:r>
              <a:rPr lang="ru-RU" sz="2200" spc="-5" dirty="0" smtClean="0">
                <a:latin typeface="Verdana"/>
                <a:cs typeface="Verdana"/>
              </a:rPr>
              <a:t>в</a:t>
            </a:r>
            <a:r>
              <a:rPr lang="ru-RU" sz="2200" spc="1055" dirty="0" smtClean="0">
                <a:latin typeface="Verdana"/>
                <a:cs typeface="Verdana"/>
              </a:rPr>
              <a:t> </a:t>
            </a:r>
            <a:r>
              <a:rPr lang="ru-RU" sz="2200" spc="-5" dirty="0" smtClean="0">
                <a:latin typeface="Verdana"/>
                <a:cs typeface="Verdana"/>
              </a:rPr>
              <a:t>исходную</a:t>
            </a:r>
            <a:r>
              <a:rPr lang="ru-RU" sz="2200" spc="1060" dirty="0" smtClean="0">
                <a:latin typeface="Verdana"/>
                <a:cs typeface="Verdana"/>
              </a:rPr>
              <a:t> </a:t>
            </a:r>
            <a:r>
              <a:rPr lang="ru-RU" sz="2200" spc="-5" dirty="0" smtClean="0">
                <a:latin typeface="Verdana"/>
                <a:cs typeface="Verdana"/>
              </a:rPr>
              <a:t>позицию </a:t>
            </a:r>
            <a:r>
              <a:rPr lang="ru-RU" sz="2200" spc="-555" dirty="0" smtClean="0">
                <a:latin typeface="Verdana"/>
                <a:cs typeface="Verdana"/>
              </a:rPr>
              <a:t> </a:t>
            </a:r>
            <a:r>
              <a:rPr lang="ru-RU" sz="2200" spc="-5" dirty="0" smtClean="0">
                <a:latin typeface="Verdana"/>
                <a:cs typeface="Verdana"/>
              </a:rPr>
              <a:t>и </a:t>
            </a:r>
            <a:r>
              <a:rPr lang="ru-RU" sz="2200" dirty="0" smtClean="0">
                <a:latin typeface="Verdana"/>
                <a:cs typeface="Verdana"/>
              </a:rPr>
              <a:t>поднимите </a:t>
            </a:r>
            <a:r>
              <a:rPr lang="ru-RU" sz="2200" spc="-5" dirty="0" smtClean="0">
                <a:latin typeface="Verdana"/>
                <a:cs typeface="Verdana"/>
              </a:rPr>
              <a:t>левую руку и </a:t>
            </a:r>
            <a:r>
              <a:rPr lang="ru-RU" sz="2200" spc="-10" dirty="0" smtClean="0">
                <a:latin typeface="Verdana"/>
                <a:cs typeface="Verdana"/>
              </a:rPr>
              <a:t>правую </a:t>
            </a:r>
            <a:r>
              <a:rPr lang="ru-RU" sz="2200" dirty="0" smtClean="0">
                <a:latin typeface="Verdana"/>
                <a:cs typeface="Verdana"/>
              </a:rPr>
              <a:t>ногу, </a:t>
            </a:r>
            <a:r>
              <a:rPr lang="ru-RU" sz="2200" spc="-5" dirty="0" smtClean="0">
                <a:latin typeface="Verdana"/>
                <a:cs typeface="Verdana"/>
              </a:rPr>
              <a:t>дотрагиваясь </a:t>
            </a:r>
            <a:r>
              <a:rPr lang="ru-RU" sz="2200" dirty="0" smtClean="0">
                <a:latin typeface="Verdana"/>
                <a:cs typeface="Verdana"/>
              </a:rPr>
              <a:t> </a:t>
            </a:r>
            <a:r>
              <a:rPr lang="ru-RU" sz="2200" spc="-5" dirty="0" smtClean="0">
                <a:latin typeface="Verdana"/>
                <a:cs typeface="Verdana"/>
              </a:rPr>
              <a:t>локтем</a:t>
            </a:r>
            <a:r>
              <a:rPr lang="ru-RU" sz="2200" dirty="0" smtClean="0">
                <a:latin typeface="Verdana"/>
                <a:cs typeface="Verdana"/>
              </a:rPr>
              <a:t> </a:t>
            </a:r>
            <a:r>
              <a:rPr lang="ru-RU" sz="2200" spc="-5" dirty="0" smtClean="0">
                <a:latin typeface="Verdana"/>
                <a:cs typeface="Verdana"/>
              </a:rPr>
              <a:t>левой</a:t>
            </a:r>
            <a:r>
              <a:rPr lang="ru-RU" sz="2200" dirty="0" smtClean="0">
                <a:latin typeface="Verdana"/>
                <a:cs typeface="Verdana"/>
              </a:rPr>
              <a:t> </a:t>
            </a:r>
            <a:r>
              <a:rPr lang="ru-RU" sz="2200" spc="-5" dirty="0" smtClean="0">
                <a:latin typeface="Verdana"/>
                <a:cs typeface="Verdana"/>
              </a:rPr>
              <a:t>руки</a:t>
            </a:r>
            <a:r>
              <a:rPr lang="ru-RU" sz="2200" dirty="0" smtClean="0">
                <a:latin typeface="Verdana"/>
                <a:cs typeface="Verdana"/>
              </a:rPr>
              <a:t> </a:t>
            </a:r>
            <a:r>
              <a:rPr lang="ru-RU" sz="2200" spc="-5" dirty="0" smtClean="0">
                <a:latin typeface="Verdana"/>
                <a:cs typeface="Verdana"/>
              </a:rPr>
              <a:t>до</a:t>
            </a:r>
            <a:r>
              <a:rPr lang="ru-RU" sz="2200" dirty="0" smtClean="0">
                <a:latin typeface="Verdana"/>
                <a:cs typeface="Verdana"/>
              </a:rPr>
              <a:t> </a:t>
            </a:r>
            <a:r>
              <a:rPr lang="ru-RU" sz="2200" spc="-5" dirty="0" smtClean="0">
                <a:latin typeface="Verdana"/>
                <a:cs typeface="Verdana"/>
              </a:rPr>
              <a:t>противоположного</a:t>
            </a:r>
            <a:r>
              <a:rPr lang="ru-RU" sz="2200" dirty="0" smtClean="0">
                <a:latin typeface="Verdana"/>
                <a:cs typeface="Verdana"/>
              </a:rPr>
              <a:t> колена. </a:t>
            </a:r>
            <a:r>
              <a:rPr lang="ru-RU" sz="2200" spc="5" dirty="0" smtClean="0">
                <a:latin typeface="Verdana"/>
                <a:cs typeface="Verdana"/>
              </a:rPr>
              <a:t> </a:t>
            </a:r>
            <a:r>
              <a:rPr lang="ru-RU" sz="2200" spc="-5" dirty="0" smtClean="0">
                <a:latin typeface="Verdana"/>
                <a:cs typeface="Verdana"/>
              </a:rPr>
              <a:t>Повторяйте </a:t>
            </a:r>
            <a:r>
              <a:rPr lang="ru-RU" sz="2200" dirty="0" smtClean="0">
                <a:latin typeface="Verdana"/>
                <a:cs typeface="Verdana"/>
              </a:rPr>
              <a:t>эти </a:t>
            </a:r>
            <a:r>
              <a:rPr lang="ru-RU" sz="2200" spc="-5" dirty="0" smtClean="0">
                <a:latin typeface="Verdana"/>
                <a:cs typeface="Verdana"/>
              </a:rPr>
              <a:t>движения в течение примерно </a:t>
            </a:r>
            <a:r>
              <a:rPr lang="ru-RU" sz="2200" dirty="0" smtClean="0">
                <a:latin typeface="Verdana"/>
                <a:cs typeface="Verdana"/>
              </a:rPr>
              <a:t>минуты, </a:t>
            </a:r>
            <a:r>
              <a:rPr lang="ru-RU" sz="2200" spc="5" dirty="0" smtClean="0">
                <a:latin typeface="Verdana"/>
                <a:cs typeface="Verdana"/>
              </a:rPr>
              <a:t> </a:t>
            </a:r>
            <a:r>
              <a:rPr lang="ru-RU" sz="2200" spc="-5" dirty="0" smtClean="0">
                <a:latin typeface="Verdana"/>
                <a:cs typeface="Verdana"/>
              </a:rPr>
              <a:t>как</a:t>
            </a:r>
            <a:r>
              <a:rPr lang="ru-RU" sz="2200" spc="5" dirty="0" smtClean="0">
                <a:latin typeface="Verdana"/>
                <a:cs typeface="Verdana"/>
              </a:rPr>
              <a:t> </a:t>
            </a:r>
            <a:r>
              <a:rPr lang="ru-RU" sz="2200" spc="-5" dirty="0" smtClean="0">
                <a:latin typeface="Verdana"/>
                <a:cs typeface="Verdana"/>
              </a:rPr>
              <a:t>будто</a:t>
            </a:r>
            <a:r>
              <a:rPr lang="ru-RU" sz="2200" spc="40" dirty="0" smtClean="0">
                <a:latin typeface="Verdana"/>
                <a:cs typeface="Verdana"/>
              </a:rPr>
              <a:t> </a:t>
            </a:r>
            <a:r>
              <a:rPr lang="ru-RU" sz="2200" spc="-10" dirty="0" smtClean="0">
                <a:latin typeface="Verdana"/>
                <a:cs typeface="Verdana"/>
              </a:rPr>
              <a:t>вы</a:t>
            </a:r>
            <a:r>
              <a:rPr lang="ru-RU" sz="2200" spc="10" dirty="0" smtClean="0">
                <a:latin typeface="Verdana"/>
                <a:cs typeface="Verdana"/>
              </a:rPr>
              <a:t> </a:t>
            </a:r>
            <a:r>
              <a:rPr lang="ru-RU" sz="2200" spc="-10" dirty="0" smtClean="0">
                <a:latin typeface="Verdana"/>
                <a:cs typeface="Verdana"/>
              </a:rPr>
              <a:t>ритмично</a:t>
            </a:r>
            <a:r>
              <a:rPr lang="ru-RU" sz="2200" spc="50" dirty="0" smtClean="0">
                <a:latin typeface="Verdana"/>
                <a:cs typeface="Verdana"/>
              </a:rPr>
              <a:t> </a:t>
            </a:r>
            <a:r>
              <a:rPr lang="ru-RU" sz="2200" spc="-10" dirty="0" smtClean="0">
                <a:latin typeface="Verdana"/>
                <a:cs typeface="Verdana"/>
              </a:rPr>
              <a:t>идёте.</a:t>
            </a:r>
            <a:r>
              <a:rPr lang="ru-RU" sz="2200" spc="20" dirty="0" smtClean="0">
                <a:latin typeface="Verdana"/>
                <a:cs typeface="Verdana"/>
              </a:rPr>
              <a:t> </a:t>
            </a:r>
            <a:r>
              <a:rPr lang="ru-RU" sz="2200" spc="-5" dirty="0" smtClean="0">
                <a:latin typeface="Verdana"/>
                <a:cs typeface="Verdana"/>
              </a:rPr>
              <a:t>Голова</a:t>
            </a:r>
            <a:r>
              <a:rPr lang="ru-RU" sz="2200" spc="20" dirty="0" smtClean="0">
                <a:latin typeface="Verdana"/>
                <a:cs typeface="Verdana"/>
              </a:rPr>
              <a:t> </a:t>
            </a:r>
            <a:r>
              <a:rPr lang="ru-RU" sz="2200" spc="-5" dirty="0" smtClean="0">
                <a:latin typeface="Verdana"/>
                <a:cs typeface="Verdana"/>
              </a:rPr>
              <a:t>остаётся</a:t>
            </a:r>
            <a:r>
              <a:rPr lang="ru-RU" sz="2200" spc="35" dirty="0" smtClean="0">
                <a:latin typeface="Verdana"/>
                <a:cs typeface="Verdana"/>
              </a:rPr>
              <a:t> </a:t>
            </a:r>
            <a:r>
              <a:rPr lang="ru-RU" sz="2200" spc="-5" dirty="0" smtClean="0">
                <a:latin typeface="Verdana"/>
                <a:cs typeface="Verdana"/>
              </a:rPr>
              <a:t>на</a:t>
            </a:r>
            <a:r>
              <a:rPr lang="ru-RU" sz="2200" spc="20" dirty="0" smtClean="0">
                <a:latin typeface="Verdana"/>
                <a:cs typeface="Verdana"/>
              </a:rPr>
              <a:t> </a:t>
            </a:r>
            <a:r>
              <a:rPr lang="ru-RU" sz="2200" spc="-5" dirty="0" smtClean="0">
                <a:latin typeface="Verdana"/>
                <a:cs typeface="Verdana"/>
              </a:rPr>
              <a:t>месте.</a:t>
            </a:r>
            <a:endParaRPr lang="ru-RU" sz="2200" dirty="0" smtClean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ru-RU" sz="2200" dirty="0" smtClean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lang="ru-RU" sz="2200" spc="-5" dirty="0" smtClean="0">
                <a:latin typeface="Verdana"/>
                <a:cs typeface="Verdana"/>
              </a:rPr>
              <a:t>Полезный</a:t>
            </a:r>
            <a:r>
              <a:rPr lang="ru-RU" sz="2200" spc="-10" dirty="0" smtClean="0">
                <a:latin typeface="Verdana"/>
                <a:cs typeface="Verdana"/>
              </a:rPr>
              <a:t> </a:t>
            </a:r>
            <a:r>
              <a:rPr lang="ru-RU" sz="2200" spc="-5" dirty="0" smtClean="0">
                <a:latin typeface="Verdana"/>
                <a:cs typeface="Verdana"/>
              </a:rPr>
              <a:t>результат</a:t>
            </a:r>
            <a:r>
              <a:rPr lang="ru-RU" sz="2200" spc="10" dirty="0" smtClean="0">
                <a:latin typeface="Verdana"/>
                <a:cs typeface="Verdana"/>
              </a:rPr>
              <a:t> </a:t>
            </a:r>
            <a:r>
              <a:rPr lang="ru-RU" sz="2200" dirty="0" smtClean="0">
                <a:latin typeface="Verdana"/>
                <a:cs typeface="Verdana"/>
              </a:rPr>
              <a:t>—</a:t>
            </a:r>
            <a:r>
              <a:rPr lang="ru-RU" sz="2200" spc="10" dirty="0" smtClean="0">
                <a:latin typeface="Verdana"/>
                <a:cs typeface="Verdana"/>
              </a:rPr>
              <a:t> </a:t>
            </a:r>
            <a:r>
              <a:rPr lang="ru-RU" sz="2200" spc="-5" dirty="0" smtClean="0">
                <a:latin typeface="Verdana"/>
                <a:cs typeface="Verdana"/>
              </a:rPr>
              <a:t>улучшение</a:t>
            </a:r>
            <a:r>
              <a:rPr lang="ru-RU" sz="2200" spc="5" dirty="0" smtClean="0">
                <a:latin typeface="Verdana"/>
                <a:cs typeface="Verdana"/>
              </a:rPr>
              <a:t> </a:t>
            </a:r>
            <a:r>
              <a:rPr lang="ru-RU" sz="2200" spc="-5" dirty="0" smtClean="0">
                <a:latin typeface="Verdana"/>
                <a:cs typeface="Verdana"/>
              </a:rPr>
              <a:t>координации</a:t>
            </a:r>
            <a:r>
              <a:rPr lang="ru-RU" sz="2200" dirty="0" smtClean="0">
                <a:latin typeface="Verdana"/>
                <a:cs typeface="Verdana"/>
              </a:rPr>
              <a:t> </a:t>
            </a:r>
            <a:r>
              <a:rPr lang="ru-RU" sz="2200" spc="-5" dirty="0" smtClean="0">
                <a:latin typeface="Verdana"/>
                <a:cs typeface="Verdana"/>
              </a:rPr>
              <a:t>левой</a:t>
            </a:r>
            <a:endParaRPr lang="ru-RU" sz="2200" dirty="0" smtClean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lang="ru-RU" sz="2200" dirty="0" smtClean="0">
                <a:latin typeface="Verdana"/>
                <a:cs typeface="Verdana"/>
              </a:rPr>
              <a:t>и </a:t>
            </a:r>
            <a:r>
              <a:rPr lang="ru-RU" sz="2200" spc="-5" dirty="0" smtClean="0">
                <a:latin typeface="Verdana"/>
                <a:cs typeface="Verdana"/>
              </a:rPr>
              <a:t>правой</a:t>
            </a:r>
            <a:r>
              <a:rPr lang="ru-RU" sz="2200" spc="5" dirty="0" smtClean="0">
                <a:latin typeface="Verdana"/>
                <a:cs typeface="Verdana"/>
              </a:rPr>
              <a:t> </a:t>
            </a:r>
            <a:r>
              <a:rPr lang="ru-RU" sz="2200" spc="-5" dirty="0" smtClean="0">
                <a:latin typeface="Verdana"/>
                <a:cs typeface="Verdana"/>
              </a:rPr>
              <a:t>половины</a:t>
            </a:r>
            <a:r>
              <a:rPr lang="ru-RU" sz="2200" spc="-15" dirty="0" smtClean="0">
                <a:latin typeface="Verdana"/>
                <a:cs typeface="Verdana"/>
              </a:rPr>
              <a:t> </a:t>
            </a:r>
            <a:r>
              <a:rPr lang="ru-RU" sz="2200" spc="-5" dirty="0" smtClean="0">
                <a:latin typeface="Verdana"/>
                <a:cs typeface="Verdana"/>
              </a:rPr>
              <a:t>тела, ориентации</a:t>
            </a:r>
            <a:r>
              <a:rPr lang="ru-RU" sz="2200" spc="5" dirty="0" smtClean="0">
                <a:latin typeface="Verdana"/>
                <a:cs typeface="Verdana"/>
              </a:rPr>
              <a:t> </a:t>
            </a:r>
            <a:r>
              <a:rPr lang="ru-RU" sz="2200" dirty="0" smtClean="0">
                <a:latin typeface="Verdana"/>
                <a:cs typeface="Verdana"/>
              </a:rPr>
              <a:t>в</a:t>
            </a:r>
            <a:r>
              <a:rPr lang="ru-RU" sz="2200" spc="25" dirty="0" smtClean="0">
                <a:latin typeface="Verdana"/>
                <a:cs typeface="Verdana"/>
              </a:rPr>
              <a:t> </a:t>
            </a:r>
            <a:r>
              <a:rPr lang="ru-RU" sz="2200" spc="-5" dirty="0" smtClean="0">
                <a:latin typeface="Verdana"/>
                <a:cs typeface="Verdana"/>
              </a:rPr>
              <a:t>пространстве,</a:t>
            </a:r>
            <a:r>
              <a:rPr lang="ru-RU" sz="2200" spc="10" dirty="0" smtClean="0">
                <a:latin typeface="Verdana"/>
                <a:cs typeface="Verdana"/>
              </a:rPr>
              <a:t> </a:t>
            </a:r>
            <a:r>
              <a:rPr lang="ru-RU" sz="2200" spc="-5" dirty="0" smtClean="0">
                <a:latin typeface="Verdana"/>
                <a:cs typeface="Verdana"/>
              </a:rPr>
              <a:t>улучшение</a:t>
            </a:r>
            <a:endParaRPr lang="ru-RU" sz="2200" dirty="0" smtClean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lang="ru-RU" sz="2200" spc="-5" dirty="0" smtClean="0">
                <a:latin typeface="Verdana"/>
                <a:cs typeface="Verdana"/>
              </a:rPr>
              <a:t>слуха</a:t>
            </a:r>
            <a:r>
              <a:rPr lang="ru-RU" sz="2200" spc="-25" dirty="0" smtClean="0">
                <a:latin typeface="Verdana"/>
                <a:cs typeface="Verdana"/>
              </a:rPr>
              <a:t> </a:t>
            </a:r>
            <a:r>
              <a:rPr lang="ru-RU" sz="2200" dirty="0" smtClean="0">
                <a:latin typeface="Verdana"/>
                <a:cs typeface="Verdana"/>
              </a:rPr>
              <a:t>и</a:t>
            </a:r>
            <a:r>
              <a:rPr lang="ru-RU" sz="2200" spc="-10" dirty="0" smtClean="0">
                <a:latin typeface="Verdana"/>
                <a:cs typeface="Verdana"/>
              </a:rPr>
              <a:t> </a:t>
            </a:r>
            <a:r>
              <a:rPr lang="ru-RU" sz="2200" spc="-5" dirty="0" smtClean="0">
                <a:latin typeface="Verdana"/>
                <a:cs typeface="Verdana"/>
              </a:rPr>
              <a:t>зрения,</a:t>
            </a:r>
            <a:r>
              <a:rPr lang="ru-RU" sz="2200" dirty="0" smtClean="0">
                <a:latin typeface="Verdana"/>
                <a:cs typeface="Verdana"/>
              </a:rPr>
              <a:t> </a:t>
            </a:r>
            <a:r>
              <a:rPr lang="ru-RU" sz="2200" spc="-5" dirty="0" smtClean="0">
                <a:latin typeface="Verdana"/>
                <a:cs typeface="Verdana"/>
              </a:rPr>
              <a:t>прилив</a:t>
            </a:r>
            <a:r>
              <a:rPr lang="ru-RU" sz="2200" spc="-15" dirty="0" smtClean="0">
                <a:latin typeface="Verdana"/>
                <a:cs typeface="Verdana"/>
              </a:rPr>
              <a:t> </a:t>
            </a:r>
            <a:r>
              <a:rPr lang="ru-RU" sz="2200" dirty="0" smtClean="0">
                <a:latin typeface="Verdana"/>
                <a:cs typeface="Verdana"/>
              </a:rPr>
              <a:t>жизненных</a:t>
            </a:r>
            <a:r>
              <a:rPr lang="ru-RU" sz="2200" spc="-10" dirty="0" smtClean="0">
                <a:latin typeface="Verdana"/>
                <a:cs typeface="Verdana"/>
              </a:rPr>
              <a:t> </a:t>
            </a:r>
            <a:r>
              <a:rPr lang="ru-RU" sz="2200" spc="-5" dirty="0" smtClean="0">
                <a:latin typeface="Verdana"/>
                <a:cs typeface="Verdana"/>
              </a:rPr>
              <a:t>сил.</a:t>
            </a:r>
            <a:endParaRPr lang="ru-RU" sz="2200" dirty="0" smtClean="0">
              <a:latin typeface="Verdana"/>
              <a:cs typeface="Verdana"/>
            </a:endParaRPr>
          </a:p>
          <a:p>
            <a:pPr marL="12700" marR="15875">
              <a:lnSpc>
                <a:spcPct val="100000"/>
              </a:lnSpc>
              <a:spcBef>
                <a:spcPts val="5"/>
              </a:spcBef>
            </a:pPr>
            <a:r>
              <a:rPr lang="ru-RU" sz="2200" spc="-5" dirty="0" smtClean="0">
                <a:latin typeface="Verdana"/>
                <a:cs typeface="Verdana"/>
              </a:rPr>
              <a:t>Улучшает </a:t>
            </a:r>
            <a:r>
              <a:rPr lang="ru-RU" sz="2200" dirty="0" smtClean="0">
                <a:latin typeface="Verdana"/>
                <a:cs typeface="Verdana"/>
              </a:rPr>
              <a:t>навыки </a:t>
            </a:r>
            <a:r>
              <a:rPr lang="ru-RU" sz="2200" spc="-5" dirty="0" smtClean="0">
                <a:latin typeface="Verdana"/>
                <a:cs typeface="Verdana"/>
              </a:rPr>
              <a:t>орфографии, письма, </a:t>
            </a:r>
            <a:r>
              <a:rPr lang="ru-RU" sz="2200" spc="-5" dirty="0" err="1" smtClean="0">
                <a:latin typeface="Verdana"/>
                <a:cs typeface="Verdana"/>
              </a:rPr>
              <a:t>аудиального</a:t>
            </a:r>
            <a:r>
              <a:rPr lang="ru-RU" sz="2200" spc="-5" dirty="0" smtClean="0">
                <a:latin typeface="Verdana"/>
                <a:cs typeface="Verdana"/>
              </a:rPr>
              <a:t> восприятия, </a:t>
            </a:r>
            <a:r>
              <a:rPr lang="ru-RU" sz="2200" spc="-620" dirty="0" smtClean="0">
                <a:latin typeface="Verdana"/>
                <a:cs typeface="Verdana"/>
              </a:rPr>
              <a:t> </a:t>
            </a:r>
            <a:r>
              <a:rPr lang="ru-RU" sz="2200" spc="-5" dirty="0" smtClean="0">
                <a:latin typeface="Verdana"/>
                <a:cs typeface="Verdana"/>
              </a:rPr>
              <a:t>чтения </a:t>
            </a:r>
            <a:r>
              <a:rPr lang="ru-RU" sz="2200" dirty="0" smtClean="0">
                <a:latin typeface="Verdana"/>
                <a:cs typeface="Verdana"/>
              </a:rPr>
              <a:t>и</a:t>
            </a:r>
            <a:r>
              <a:rPr lang="ru-RU" sz="2200" spc="-10" dirty="0" smtClean="0">
                <a:latin typeface="Verdana"/>
                <a:cs typeface="Verdana"/>
              </a:rPr>
              <a:t> </a:t>
            </a:r>
            <a:r>
              <a:rPr lang="ru-RU" sz="2200" spc="-5" dirty="0" smtClean="0">
                <a:latin typeface="Verdana"/>
                <a:cs typeface="Verdana"/>
              </a:rPr>
              <a:t>понимания.</a:t>
            </a:r>
            <a:endParaRPr lang="ru-RU" sz="2200" dirty="0">
              <a:latin typeface="Verdana"/>
              <a:cs typeface="Verdana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93174" y="472999"/>
            <a:ext cx="68936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spcBef>
                <a:spcPts val="95"/>
              </a:spcBef>
            </a:pPr>
            <a:r>
              <a:rPr lang="ru-RU" sz="2800" b="1" spc="-30" dirty="0">
                <a:solidFill>
                  <a:srgbClr val="FF9E05"/>
                </a:solidFill>
                <a:latin typeface="Cambria"/>
                <a:ea typeface="+mj-ea"/>
                <a:cs typeface="Cambria"/>
              </a:rPr>
              <a:t>УПРАЖНЕНИЕ «ПЕРЕКРЁСТНЫЕ ШАГИ»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1010" y="1336431"/>
            <a:ext cx="3179298" cy="87219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34678" y="501134"/>
            <a:ext cx="68566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spc="-30" dirty="0">
                <a:solidFill>
                  <a:srgbClr val="FF9E05"/>
                </a:solidFill>
                <a:latin typeface="Cambria"/>
                <a:ea typeface="+mj-ea"/>
                <a:cs typeface="Cambria"/>
              </a:rPr>
              <a:t>УПРАЖНЕНИЕ «ЛЕНИВАЯ ВОСЬМЁРКА»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98806" y="1519312"/>
            <a:ext cx="10494499" cy="3247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70860" marR="57150" algn="just">
              <a:lnSpc>
                <a:spcPct val="98300"/>
              </a:lnSpc>
              <a:spcBef>
                <a:spcPts val="145"/>
              </a:spcBef>
            </a:pPr>
            <a:r>
              <a:rPr lang="ru-RU" sz="2200" spc="-5" dirty="0">
                <a:latin typeface="Verdana"/>
                <a:cs typeface="Verdana"/>
              </a:rPr>
              <a:t>Рисуйте большим пальцем вытянутой  руки знак </a:t>
            </a:r>
            <a:r>
              <a:rPr lang="ru-RU" sz="2200" spc="-5" dirty="0" smtClean="0">
                <a:latin typeface="Verdana"/>
                <a:cs typeface="Verdana"/>
              </a:rPr>
              <a:t>бесконечности </a:t>
            </a:r>
            <a:r>
              <a:rPr lang="ru-RU" sz="2200" spc="-5" dirty="0">
                <a:latin typeface="Verdana"/>
                <a:cs typeface="Verdana"/>
              </a:rPr>
              <a:t>на уровне  глаз.</a:t>
            </a:r>
          </a:p>
          <a:p>
            <a:pPr marL="12700" marR="113030" algn="just">
              <a:lnSpc>
                <a:spcPct val="101000"/>
              </a:lnSpc>
              <a:spcBef>
                <a:spcPts val="810"/>
              </a:spcBef>
            </a:pPr>
            <a:r>
              <a:rPr lang="ru-RU" sz="2200" spc="-5" dirty="0">
                <a:latin typeface="Verdana"/>
                <a:cs typeface="Verdana"/>
              </a:rPr>
              <a:t>Движение начинайте влево вверх, против часовой стрелки.  Сделайте это 3 раза, затем сделайте то же самое другой  рукой.</a:t>
            </a:r>
          </a:p>
          <a:p>
            <a:pPr marL="12700" algn="just">
              <a:lnSpc>
                <a:spcPct val="100000"/>
              </a:lnSpc>
            </a:pPr>
            <a:r>
              <a:rPr lang="ru-RU" sz="2200" spc="-5" dirty="0">
                <a:latin typeface="Verdana"/>
                <a:cs typeface="Verdana"/>
              </a:rPr>
              <a:t>Затем повторите всё упражнение правой и левой руками</a:t>
            </a: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lang="ru-RU" sz="2200" spc="-5" dirty="0">
                <a:latin typeface="Verdana"/>
                <a:cs typeface="Verdana"/>
              </a:rPr>
              <a:t>ещё 3 раза.</a:t>
            </a:r>
          </a:p>
          <a:p>
            <a:pPr algn="just">
              <a:lnSpc>
                <a:spcPct val="100000"/>
              </a:lnSpc>
              <a:spcBef>
                <a:spcPts val="30"/>
              </a:spcBef>
            </a:pPr>
            <a:endParaRPr lang="ru-RU" sz="2200" spc="-5" dirty="0"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</a:pPr>
            <a:r>
              <a:rPr lang="ru-RU" sz="2200" spc="-5" dirty="0">
                <a:latin typeface="Verdana"/>
                <a:cs typeface="Verdana"/>
              </a:rPr>
              <a:t>После этого соедините ладони «в замок» (при этом </a:t>
            </a:r>
            <a:r>
              <a:rPr lang="ru-RU" sz="2200" spc="-5" dirty="0" smtClean="0">
                <a:latin typeface="Verdana"/>
                <a:cs typeface="Verdana"/>
              </a:rPr>
              <a:t>большие пальцы </a:t>
            </a:r>
            <a:r>
              <a:rPr lang="ru-RU" sz="2200" spc="-5" dirty="0">
                <a:latin typeface="Verdana"/>
                <a:cs typeface="Verdana"/>
              </a:rPr>
              <a:t>окажутся перекрещенными) и </a:t>
            </a:r>
            <a:r>
              <a:rPr lang="ru-RU" sz="2200" spc="-5" dirty="0" smtClean="0">
                <a:latin typeface="Verdana"/>
                <a:cs typeface="Verdana"/>
              </a:rPr>
              <a:t>выполните упражнение </a:t>
            </a:r>
            <a:r>
              <a:rPr lang="ru-RU" sz="2200" spc="-5" dirty="0">
                <a:latin typeface="Verdana"/>
                <a:cs typeface="Verdana"/>
              </a:rPr>
              <a:t>ещё 3 раза.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3"/>
          <p:cNvGrpSpPr/>
          <p:nvPr/>
        </p:nvGrpSpPr>
        <p:grpSpPr>
          <a:xfrm>
            <a:off x="7779436" y="1416020"/>
            <a:ext cx="3873328" cy="4225123"/>
            <a:chOff x="5452867" y="979923"/>
            <a:chExt cx="3400425" cy="3336290"/>
          </a:xfrm>
        </p:grpSpPr>
        <p:pic>
          <p:nvPicPr>
            <p:cNvPr id="3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52867" y="979923"/>
              <a:ext cx="3400052" cy="3336048"/>
            </a:xfrm>
            <a:prstGeom prst="rect">
              <a:avLst/>
            </a:prstGeom>
          </p:spPr>
        </p:pic>
        <p:pic>
          <p:nvPicPr>
            <p:cNvPr id="4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07736" y="1025651"/>
              <a:ext cx="3240023" cy="3185160"/>
            </a:xfrm>
            <a:prstGeom prst="rect">
              <a:avLst/>
            </a:prstGeom>
          </p:spPr>
        </p:pic>
        <p:sp>
          <p:nvSpPr>
            <p:cNvPr id="5" name="object 6"/>
            <p:cNvSpPr/>
            <p:nvPr/>
          </p:nvSpPr>
          <p:spPr>
            <a:xfrm>
              <a:off x="5488686" y="1006601"/>
              <a:ext cx="3278504" cy="3223260"/>
            </a:xfrm>
            <a:custGeom>
              <a:avLst/>
              <a:gdLst/>
              <a:ahLst/>
              <a:cxnLst/>
              <a:rect l="l" t="t" r="r" b="b"/>
              <a:pathLst>
                <a:path w="3278504" h="3223260">
                  <a:moveTo>
                    <a:pt x="0" y="3223260"/>
                  </a:moveTo>
                  <a:lnTo>
                    <a:pt x="3278123" y="3223260"/>
                  </a:lnTo>
                  <a:lnTo>
                    <a:pt x="3278123" y="0"/>
                  </a:lnTo>
                  <a:lnTo>
                    <a:pt x="0" y="0"/>
                  </a:lnTo>
                  <a:lnTo>
                    <a:pt x="0" y="322326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3262115" y="571473"/>
            <a:ext cx="20717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spc="-30" dirty="0">
                <a:solidFill>
                  <a:srgbClr val="FF9E05"/>
                </a:solidFill>
                <a:latin typeface="Cambria"/>
                <a:ea typeface="+mj-ea"/>
                <a:cs typeface="Cambria"/>
              </a:rPr>
              <a:t>РАЗМИНКА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25415" y="1211052"/>
            <a:ext cx="631639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2200" spc="-5" dirty="0">
                <a:latin typeface="Verdana"/>
                <a:cs typeface="Verdana"/>
              </a:rPr>
              <a:t>ВСТАЁМ, ЕСЛИ ЭТО  УТВЕРЖДЕНИЕ  ОТНОСИТСЯ К ВАМ.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lang="ru-RU" sz="2200" spc="-5" dirty="0">
              <a:latin typeface="Verdana"/>
              <a:cs typeface="Verdana"/>
            </a:endParaRPr>
          </a:p>
          <a:p>
            <a:pPr marL="12700" marR="250190">
              <a:lnSpc>
                <a:spcPct val="100000"/>
              </a:lnSpc>
            </a:pPr>
            <a:r>
              <a:rPr lang="ru-RU" sz="2200" spc="-5" dirty="0">
                <a:latin typeface="Verdana"/>
                <a:cs typeface="Verdana"/>
              </a:rPr>
              <a:t>ВСЕМ ВСТАЮЩИМ  ОБЯЗАТЕЛЬНО  ХЛОПАЕМ.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69145" y="3392327"/>
            <a:ext cx="6443003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295"/>
              </a:spcBef>
              <a:buChar char="-"/>
              <a:tabLst>
                <a:tab pos="354965" algn="l"/>
                <a:tab pos="356235" algn="l"/>
              </a:tabLst>
            </a:pPr>
            <a:r>
              <a:rPr lang="ru-RU" sz="2200" spc="-5" dirty="0">
                <a:latin typeface="Verdana"/>
                <a:cs typeface="Verdana"/>
              </a:rPr>
              <a:t>Я справился с домашним заданием.</a:t>
            </a:r>
          </a:p>
          <a:p>
            <a:pPr marL="355600" indent="-343535">
              <a:lnSpc>
                <a:spcPct val="100000"/>
              </a:lnSpc>
              <a:spcBef>
                <a:spcPts val="1200"/>
              </a:spcBef>
              <a:buChar char="-"/>
              <a:tabLst>
                <a:tab pos="354965" algn="l"/>
                <a:tab pos="356235" algn="l"/>
              </a:tabLst>
            </a:pPr>
            <a:r>
              <a:rPr lang="ru-RU" sz="2200" spc="-5" dirty="0">
                <a:latin typeface="Verdana"/>
                <a:cs typeface="Verdana"/>
              </a:rPr>
              <a:t>Домашнее задание было трудным.</a:t>
            </a:r>
          </a:p>
          <a:p>
            <a:pPr marL="355600" marR="5080" indent="-343535">
              <a:lnSpc>
                <a:spcPct val="150000"/>
              </a:lnSpc>
              <a:buChar char="-"/>
              <a:tabLst>
                <a:tab pos="354965" algn="l"/>
                <a:tab pos="356235" algn="l"/>
              </a:tabLst>
            </a:pPr>
            <a:r>
              <a:rPr lang="ru-RU" sz="2200" spc="-5" dirty="0">
                <a:latin typeface="Verdana"/>
                <a:cs typeface="Verdana"/>
              </a:rPr>
              <a:t>Мне родители оказывали помощь при выполнении  домашнего задания.</a:t>
            </a:r>
          </a:p>
          <a:p>
            <a:pPr marL="355600" indent="-343535">
              <a:lnSpc>
                <a:spcPct val="100000"/>
              </a:lnSpc>
              <a:spcBef>
                <a:spcPts val="1205"/>
              </a:spcBef>
              <a:buChar char="-"/>
              <a:tabLst>
                <a:tab pos="354965" algn="l"/>
                <a:tab pos="356235" algn="l"/>
              </a:tabLst>
            </a:pPr>
            <a:r>
              <a:rPr lang="ru-RU" sz="2200" spc="-5" dirty="0">
                <a:latin typeface="Verdana"/>
                <a:cs typeface="Verdana"/>
              </a:rPr>
              <a:t>Я в хорошем настроении.</a:t>
            </a:r>
          </a:p>
          <a:p>
            <a:pPr marL="355600" indent="-343535">
              <a:lnSpc>
                <a:spcPct val="100000"/>
              </a:lnSpc>
              <a:spcBef>
                <a:spcPts val="1200"/>
              </a:spcBef>
              <a:buChar char="-"/>
              <a:tabLst>
                <a:tab pos="354965" algn="l"/>
                <a:tab pos="356235" algn="l"/>
              </a:tabLst>
            </a:pPr>
            <a:r>
              <a:rPr lang="ru-RU" sz="2200" spc="-5" dirty="0">
                <a:latin typeface="Verdana"/>
                <a:cs typeface="Verdana"/>
              </a:rPr>
              <a:t>Я готов к уроку.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68522" y="585541"/>
            <a:ext cx="33169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spc="-30" dirty="0">
                <a:solidFill>
                  <a:srgbClr val="FF9E05"/>
                </a:solidFill>
                <a:latin typeface="Cambria"/>
                <a:ea typeface="+mj-ea"/>
                <a:cs typeface="Cambria"/>
              </a:rPr>
              <a:t>«ДЕЙСТВИЕ СЕБЯ»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22363" y="1195754"/>
            <a:ext cx="9481623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316230">
              <a:lnSpc>
                <a:spcPct val="100000"/>
              </a:lnSpc>
              <a:spcBef>
                <a:spcPts val="100"/>
              </a:spcBef>
            </a:pPr>
            <a:r>
              <a:rPr lang="ru-RU" sz="2200" spc="-5" dirty="0">
                <a:latin typeface="Verdana"/>
                <a:cs typeface="Verdana"/>
              </a:rPr>
              <a:t>«Для объяснения материала объектом движения может стать  собственное тело.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lang="ru-RU" sz="2200" spc="-5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lang="ru-RU" sz="2200" spc="-5" dirty="0">
                <a:latin typeface="Verdana"/>
                <a:cs typeface="Verdana"/>
              </a:rPr>
              <a:t>В 7-м классе при объяснении темы «Деепричастие» предлагаю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z="2200" spc="-5" dirty="0">
                <a:latin typeface="Verdana"/>
                <a:cs typeface="Verdana"/>
              </a:rPr>
              <a:t>совершить некоторые действия: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r>
              <a:rPr lang="ru-RU" sz="2200" spc="-5" dirty="0">
                <a:latin typeface="Verdana"/>
                <a:cs typeface="Verdana"/>
              </a:rPr>
              <a:t>«ДЕЙСТВИЕ СЕБЯ»</a:t>
            </a:r>
          </a:p>
          <a:p>
            <a:pPr marL="196850" indent="-184785">
              <a:lnSpc>
                <a:spcPct val="100000"/>
              </a:lnSpc>
              <a:spcBef>
                <a:spcPts val="5"/>
              </a:spcBef>
              <a:buChar char="-"/>
              <a:tabLst>
                <a:tab pos="197485" algn="l"/>
              </a:tabLst>
            </a:pPr>
            <a:r>
              <a:rPr lang="ru-RU" sz="2200" spc="-5" dirty="0">
                <a:latin typeface="Verdana"/>
                <a:cs typeface="Verdana"/>
              </a:rPr>
              <a:t>ВСТАТЬ, ПОВЕРНУВШИСЬ вокруг себя;</a:t>
            </a:r>
          </a:p>
          <a:p>
            <a:pPr marL="196850" indent="-184785">
              <a:lnSpc>
                <a:spcPct val="100000"/>
              </a:lnSpc>
              <a:buChar char="-"/>
              <a:tabLst>
                <a:tab pos="197485" algn="l"/>
              </a:tabLst>
            </a:pPr>
            <a:r>
              <a:rPr lang="ru-RU" sz="2200" spc="-5" dirty="0">
                <a:latin typeface="Verdana"/>
                <a:cs typeface="Verdana"/>
              </a:rPr>
              <a:t>СЕСТЬ, ПОДНЯВ руки вверх;</a:t>
            </a:r>
          </a:p>
          <a:p>
            <a:pPr marL="196850" indent="-184785">
              <a:lnSpc>
                <a:spcPct val="100000"/>
              </a:lnSpc>
              <a:buChar char="-"/>
              <a:tabLst>
                <a:tab pos="197485" algn="l"/>
              </a:tabLst>
            </a:pPr>
            <a:r>
              <a:rPr lang="ru-RU" sz="2200" spc="-5" dirty="0">
                <a:latin typeface="Verdana"/>
                <a:cs typeface="Verdana"/>
              </a:rPr>
              <a:t>ОПУСТИТЬ руки, ПОЛОЖИВ их на парту.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lang="ru-RU" sz="2200" spc="-5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z="2200" spc="-5" dirty="0">
                <a:latin typeface="Verdana"/>
                <a:cs typeface="Verdana"/>
              </a:rPr>
              <a:t>Предлагаю вспомнить основные действия, а затем добавочные,</a:t>
            </a:r>
          </a:p>
          <a:p>
            <a:pPr marL="12700">
              <a:lnSpc>
                <a:spcPct val="100000"/>
              </a:lnSpc>
            </a:pPr>
            <a:r>
              <a:rPr lang="ru-RU" sz="2200" spc="-5" dirty="0">
                <a:latin typeface="Verdana"/>
                <a:cs typeface="Verdana"/>
              </a:rPr>
              <a:t>записать слова и сравнить по структуре, сделать вывод.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710289" y="6297023"/>
            <a:ext cx="49140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-10" dirty="0" smtClean="0">
                <a:solidFill>
                  <a:srgbClr val="FF9E07"/>
                </a:solidFill>
                <a:latin typeface="Verdana"/>
                <a:cs typeface="Verdana"/>
              </a:rPr>
              <a:t>ОЛЬГА</a:t>
            </a:r>
            <a:r>
              <a:rPr lang="ru-RU" b="1" spc="15" dirty="0" smtClean="0">
                <a:solidFill>
                  <a:srgbClr val="FF9E07"/>
                </a:solidFill>
                <a:latin typeface="Verdana"/>
                <a:cs typeface="Verdana"/>
              </a:rPr>
              <a:t> </a:t>
            </a:r>
            <a:r>
              <a:rPr lang="ru-RU" b="1" spc="-10" dirty="0" smtClean="0">
                <a:solidFill>
                  <a:srgbClr val="FF9E07"/>
                </a:solidFill>
                <a:latin typeface="Verdana"/>
                <a:cs typeface="Verdana"/>
              </a:rPr>
              <a:t>АЛЕКСАНДРОВНА</a:t>
            </a:r>
            <a:r>
              <a:rPr lang="ru-RU" b="1" spc="60" dirty="0" smtClean="0">
                <a:solidFill>
                  <a:srgbClr val="FF9E07"/>
                </a:solidFill>
                <a:latin typeface="Verdana"/>
                <a:cs typeface="Verdana"/>
              </a:rPr>
              <a:t> </a:t>
            </a:r>
            <a:r>
              <a:rPr lang="ru-RU" b="1" spc="-5" dirty="0" smtClean="0">
                <a:solidFill>
                  <a:srgbClr val="FF9E07"/>
                </a:solidFill>
                <a:latin typeface="Verdana"/>
                <a:cs typeface="Verdana"/>
              </a:rPr>
              <a:t>СТРОК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15406" y="247915"/>
            <a:ext cx="23018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spc="-30" dirty="0">
                <a:solidFill>
                  <a:srgbClr val="FF9E05"/>
                </a:solidFill>
                <a:latin typeface="Cambria"/>
                <a:ea typeface="+mj-ea"/>
                <a:cs typeface="Cambria"/>
              </a:rPr>
              <a:t>ЧТО ЧИТАТЬ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44727" y="928466"/>
            <a:ext cx="64711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pc="-30" dirty="0">
                <a:solidFill>
                  <a:srgbClr val="FF9E05"/>
                </a:solidFill>
                <a:latin typeface="Cambria"/>
                <a:ea typeface="+mj-ea"/>
                <a:cs typeface="Cambria"/>
              </a:rPr>
              <a:t>О ВЛИЯНИИ </a:t>
            </a:r>
            <a:r>
              <a:rPr lang="ru-RU" sz="2800" b="1" spc="-30" dirty="0" smtClean="0">
                <a:solidFill>
                  <a:srgbClr val="FF9E05"/>
                </a:solidFill>
                <a:latin typeface="Cambria"/>
                <a:ea typeface="+mj-ea"/>
                <a:cs typeface="Cambria"/>
              </a:rPr>
              <a:t>ДВИЖЕНИЯ</a:t>
            </a:r>
            <a:endParaRPr lang="ru-RU" sz="2800" b="1" spc="-30" dirty="0">
              <a:solidFill>
                <a:srgbClr val="FF9E05"/>
              </a:solidFill>
              <a:latin typeface="Cambria"/>
              <a:ea typeface="+mj-ea"/>
              <a:cs typeface="Cambria"/>
            </a:endParaRPr>
          </a:p>
          <a:p>
            <a:pPr algn="ctr">
              <a:lnSpc>
                <a:spcPct val="100000"/>
              </a:lnSpc>
            </a:pPr>
            <a:endParaRPr lang="ru-RU" sz="2800" b="1" spc="-30" dirty="0" smtClean="0">
              <a:solidFill>
                <a:srgbClr val="FF9E05"/>
              </a:solidFill>
              <a:latin typeface="Cambria"/>
              <a:ea typeface="+mj-e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lang="ru-RU" sz="2800" b="1" spc="-30" dirty="0" smtClean="0">
                <a:solidFill>
                  <a:srgbClr val="FF9E05"/>
                </a:solidFill>
                <a:latin typeface="Cambria"/>
                <a:ea typeface="+mj-ea"/>
                <a:cs typeface="Cambria"/>
              </a:rPr>
              <a:t>НА </a:t>
            </a:r>
            <a:r>
              <a:rPr lang="ru-RU" sz="2800" b="1" spc="-30" dirty="0">
                <a:solidFill>
                  <a:srgbClr val="FF9E05"/>
                </a:solidFill>
                <a:latin typeface="Cambria"/>
                <a:ea typeface="+mj-ea"/>
                <a:cs typeface="Cambria"/>
              </a:rPr>
              <a:t>ОБУЧЕНИЕ</a:t>
            </a:r>
            <a:r>
              <a:rPr lang="ru-RU" sz="2800" b="1" spc="-30" dirty="0" smtClean="0">
                <a:solidFill>
                  <a:srgbClr val="FF9E05"/>
                </a:solidFill>
                <a:latin typeface="Cambria"/>
                <a:ea typeface="+mj-ea"/>
                <a:cs typeface="Cambria"/>
              </a:rPr>
              <a:t>?</a:t>
            </a:r>
          </a:p>
          <a:p>
            <a:pPr algn="ctr">
              <a:lnSpc>
                <a:spcPct val="100000"/>
              </a:lnSpc>
            </a:pPr>
            <a:endParaRPr lang="ru-RU" sz="2800" b="1" spc="-30" dirty="0">
              <a:solidFill>
                <a:srgbClr val="FF9E05"/>
              </a:solidFill>
              <a:latin typeface="Cambria"/>
              <a:ea typeface="+mj-ea"/>
              <a:cs typeface="Cambria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39483" y="2343944"/>
            <a:ext cx="9636369" cy="4514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lang="ru-RU" sz="2200" spc="-5" dirty="0">
                <a:latin typeface="Verdana"/>
                <a:cs typeface="Verdana"/>
              </a:rPr>
              <a:t>АХУТИНА Т.В., ПЫЛАЕВА Н.М. ПРЕОДОЛЕНИЕ  ТРУДНОСТЕЙ УЧЕНИЯ:  НЕЙРОПСИХОЛОГИЧЕСКИЙ </a:t>
            </a:r>
            <a:r>
              <a:rPr lang="ru-RU" sz="2200" spc="-5" dirty="0" smtClean="0">
                <a:latin typeface="Verdana"/>
                <a:cs typeface="Verdana"/>
              </a:rPr>
              <a:t>ПОДХОД.</a:t>
            </a:r>
          </a:p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endParaRPr lang="ru-RU" sz="2200" spc="-5" dirty="0" smtClean="0">
              <a:latin typeface="Verdana"/>
              <a:cs typeface="Verdana"/>
            </a:endParaRPr>
          </a:p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lang="ru-RU" sz="2200" spc="-5" dirty="0" smtClean="0">
                <a:latin typeface="Verdana"/>
                <a:cs typeface="Verdana"/>
              </a:rPr>
              <a:t>А</a:t>
            </a:r>
            <a:r>
              <a:rPr lang="ru-RU" sz="2200" spc="-5" dirty="0">
                <a:latin typeface="Verdana"/>
                <a:cs typeface="Verdana"/>
              </a:rPr>
              <a:t>. СЕМЕНОВИЧ «</a:t>
            </a:r>
            <a:r>
              <a:rPr lang="ru-RU" sz="2200" spc="-5" dirty="0" smtClean="0">
                <a:latin typeface="Verdana"/>
                <a:cs typeface="Verdana"/>
              </a:rPr>
              <a:t>ЭТИ </a:t>
            </a:r>
            <a:r>
              <a:rPr lang="ru-RU" sz="2200" spc="-5" dirty="0">
                <a:latin typeface="Verdana"/>
                <a:cs typeface="Verdana"/>
              </a:rPr>
              <a:t>НЕВЕРОЯТНЫЕ  ЛЕВШИ</a:t>
            </a:r>
            <a:r>
              <a:rPr lang="ru-RU" sz="2200" spc="-5" dirty="0" smtClean="0">
                <a:latin typeface="Verdana"/>
                <a:cs typeface="Verdana"/>
              </a:rPr>
              <a:t>!»</a:t>
            </a:r>
            <a:r>
              <a:rPr lang="ru-RU" sz="2000" spc="-5" dirty="0" smtClean="0">
                <a:latin typeface="Verdana"/>
                <a:cs typeface="Verdana"/>
              </a:rPr>
              <a:t> </a:t>
            </a:r>
          </a:p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endParaRPr lang="ru-RU" sz="2000" spc="-5" dirty="0" smtClean="0">
              <a:latin typeface="Verdana"/>
              <a:cs typeface="Verdana"/>
            </a:endParaRPr>
          </a:p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lang="ru-RU" sz="2200" spc="-5" dirty="0" smtClean="0">
                <a:latin typeface="Verdana"/>
                <a:cs typeface="Verdana"/>
              </a:rPr>
              <a:t>«МЕТОД ЗАМЕЩАЮЩЕГО ОНТОГИНЕЗА» (ПРОГРАММА </a:t>
            </a:r>
          </a:p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lang="ru-RU" sz="2200" spc="-5" dirty="0" smtClean="0">
                <a:latin typeface="Verdana"/>
                <a:cs typeface="Verdana"/>
              </a:rPr>
              <a:t> А.В. СЕМЕНОВИЧА)</a:t>
            </a:r>
            <a:endParaRPr lang="ru-RU" sz="2200" spc="-5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lang="ru-RU" sz="2200" spc="-5" dirty="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lang="ru-RU" sz="2200" spc="-5" dirty="0">
                <a:latin typeface="Verdana"/>
                <a:cs typeface="Verdana"/>
              </a:rPr>
              <a:t>«ОБУЧЕНИЕ НА ОСНОВЕ ДВИЖЕНИЯ».</a:t>
            </a:r>
          </a:p>
          <a:p>
            <a:pPr marL="355600">
              <a:lnSpc>
                <a:spcPct val="100000"/>
              </a:lnSpc>
            </a:pPr>
            <a:r>
              <a:rPr lang="ru-RU" sz="2200" spc="-5" dirty="0">
                <a:latin typeface="Verdana"/>
                <a:cs typeface="Verdana"/>
              </a:rPr>
              <a:t>МЕТОДИЧЕСКИЕ РЕКОМЕНДАЦИИ ДЛЯ СПЕЦИАЛИСТОВ</a:t>
            </a:r>
          </a:p>
          <a:p>
            <a:pPr marL="355600">
              <a:lnSpc>
                <a:spcPct val="100000"/>
              </a:lnSpc>
            </a:pPr>
            <a:r>
              <a:rPr lang="ru-RU" sz="2200" spc="-5" dirty="0">
                <a:latin typeface="Verdana"/>
                <a:cs typeface="Verdana"/>
              </a:rPr>
              <a:t>ОБРАЗОВАНИЯ И РОДИТЕЛЕЙ (ПОД РЕДАКЦИЕЙ А.</a:t>
            </a:r>
          </a:p>
          <a:p>
            <a:pPr marL="355600">
              <a:lnSpc>
                <a:spcPct val="100000"/>
              </a:lnSpc>
            </a:pPr>
            <a:r>
              <a:rPr lang="ru-RU" sz="2200" spc="-5" dirty="0">
                <a:latin typeface="Verdana"/>
                <a:cs typeface="Verdana"/>
              </a:rPr>
              <a:t>БОЯРИНЦЕВОЙ</a:t>
            </a:r>
            <a:r>
              <a:rPr lang="ru-RU" sz="2200" spc="-5" dirty="0" smtClean="0">
                <a:latin typeface="Verdana"/>
                <a:cs typeface="Verdana"/>
              </a:rPr>
              <a:t>).</a:t>
            </a:r>
          </a:p>
          <a:p>
            <a:pPr marL="355600">
              <a:lnSpc>
                <a:spcPct val="100000"/>
              </a:lnSpc>
            </a:pPr>
            <a:endParaRPr lang="ru-RU" sz="2200" spc="-5" dirty="0">
              <a:latin typeface="Verdana"/>
              <a:cs typeface="Verdana"/>
            </a:endParaRPr>
          </a:p>
        </p:txBody>
      </p:sp>
      <p:pic>
        <p:nvPicPr>
          <p:cNvPr id="7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47385" y="4375051"/>
            <a:ext cx="1814733" cy="220862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26832"/>
            <a:ext cx="66150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spc="-30" dirty="0" smtClean="0">
                <a:solidFill>
                  <a:srgbClr val="FF9E07"/>
                </a:solidFill>
              </a:rPr>
              <a:t>АДОЛЬФ</a:t>
            </a:r>
            <a:r>
              <a:rPr lang="ru-RU" sz="2800" b="1" spc="85" dirty="0" smtClean="0">
                <a:solidFill>
                  <a:srgbClr val="FF9E07"/>
                </a:solidFill>
              </a:rPr>
              <a:t> </a:t>
            </a:r>
            <a:r>
              <a:rPr lang="ru-RU" sz="2800" b="1" spc="-5" dirty="0" smtClean="0">
                <a:solidFill>
                  <a:srgbClr val="FF9E07"/>
                </a:solidFill>
              </a:rPr>
              <a:t>ФЕРЬЕР</a:t>
            </a:r>
            <a:r>
              <a:rPr lang="ru-RU" sz="2800" b="1" spc="-5" dirty="0" smtClean="0">
                <a:solidFill>
                  <a:srgbClr val="FF9E07"/>
                </a:solidFill>
                <a:latin typeface="Verdana"/>
                <a:cs typeface="Verdana"/>
              </a:rPr>
              <a:t>, </a:t>
            </a:r>
            <a:r>
              <a:rPr lang="ru-RU" sz="2800" b="0" dirty="0" smtClean="0">
                <a:solidFill>
                  <a:srgbClr val="000000"/>
                </a:solidFill>
                <a:latin typeface="Cambria"/>
                <a:cs typeface="Cambria"/>
              </a:rPr>
              <a:t>швейцарский</a:t>
            </a:r>
            <a:r>
              <a:rPr lang="ru-RU" sz="2800" b="0" spc="-20" dirty="0" smtClean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lang="ru-RU" sz="2800" b="0" spc="-5" dirty="0" smtClean="0">
                <a:solidFill>
                  <a:srgbClr val="000000"/>
                </a:solidFill>
                <a:latin typeface="Cambria"/>
                <a:cs typeface="Cambria"/>
              </a:rPr>
              <a:t>педагог</a:t>
            </a:r>
            <a:endParaRPr lang="ru-RU" sz="2800" dirty="0"/>
          </a:p>
        </p:txBody>
      </p:sp>
      <p:pic>
        <p:nvPicPr>
          <p:cNvPr id="3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19311"/>
            <a:ext cx="4459458" cy="533868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68948" y="942535"/>
            <a:ext cx="6752491" cy="56323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i="1" dirty="0" smtClean="0">
                <a:latin typeface="Verdana"/>
                <a:cs typeface="Verdana"/>
              </a:rPr>
              <a:t>И</a:t>
            </a:r>
            <a:r>
              <a:rPr lang="ru-RU" i="1" spc="-5" dirty="0" smtClean="0">
                <a:latin typeface="Verdana"/>
                <a:cs typeface="Verdana"/>
              </a:rPr>
              <a:t> сотворили</a:t>
            </a:r>
            <a:r>
              <a:rPr lang="ru-RU" i="1" dirty="0" smtClean="0">
                <a:latin typeface="Verdana"/>
                <a:cs typeface="Verdana"/>
              </a:rPr>
              <a:t> </a:t>
            </a:r>
            <a:r>
              <a:rPr lang="ru-RU" i="1" spc="-5" dirty="0" smtClean="0">
                <a:latin typeface="Verdana"/>
                <a:cs typeface="Verdana"/>
              </a:rPr>
              <a:t>Школу</a:t>
            </a:r>
            <a:r>
              <a:rPr lang="ru-RU" i="1" spc="5" dirty="0" smtClean="0">
                <a:latin typeface="Verdana"/>
                <a:cs typeface="Verdana"/>
              </a:rPr>
              <a:t> </a:t>
            </a:r>
            <a:r>
              <a:rPr lang="ru-RU" i="1" spc="-5" dirty="0" smtClean="0">
                <a:latin typeface="Verdana"/>
                <a:cs typeface="Verdana"/>
              </a:rPr>
              <a:t>так,</a:t>
            </a:r>
            <a:r>
              <a:rPr lang="ru-RU" i="1" spc="15" dirty="0" smtClean="0">
                <a:latin typeface="Verdana"/>
                <a:cs typeface="Verdana"/>
              </a:rPr>
              <a:t> </a:t>
            </a:r>
            <a:r>
              <a:rPr lang="ru-RU" i="1" spc="-5" dirty="0" smtClean="0">
                <a:latin typeface="Verdana"/>
                <a:cs typeface="Verdana"/>
              </a:rPr>
              <a:t>как</a:t>
            </a:r>
            <a:r>
              <a:rPr lang="ru-RU" i="1" spc="15" dirty="0" smtClean="0">
                <a:latin typeface="Verdana"/>
                <a:cs typeface="Verdana"/>
              </a:rPr>
              <a:t> </a:t>
            </a:r>
            <a:r>
              <a:rPr lang="ru-RU" i="1" spc="-5" dirty="0" smtClean="0">
                <a:latin typeface="Verdana"/>
                <a:cs typeface="Verdana"/>
              </a:rPr>
              <a:t>повелел</a:t>
            </a:r>
            <a:r>
              <a:rPr lang="ru-RU" i="1" spc="-15" dirty="0" smtClean="0">
                <a:latin typeface="Verdana"/>
                <a:cs typeface="Verdana"/>
              </a:rPr>
              <a:t> </a:t>
            </a:r>
            <a:r>
              <a:rPr lang="ru-RU" i="1" spc="-5" dirty="0" smtClean="0">
                <a:latin typeface="Verdana"/>
                <a:cs typeface="Verdana"/>
              </a:rPr>
              <a:t>им</a:t>
            </a:r>
            <a:r>
              <a:rPr lang="ru-RU" i="1" dirty="0" smtClean="0">
                <a:latin typeface="Verdana"/>
                <a:cs typeface="Verdana"/>
              </a:rPr>
              <a:t> </a:t>
            </a:r>
            <a:r>
              <a:rPr lang="ru-RU" i="1" spc="-5" dirty="0" smtClean="0">
                <a:latin typeface="Verdana"/>
                <a:cs typeface="Verdana"/>
              </a:rPr>
              <a:t>дьявол.</a:t>
            </a:r>
            <a:endParaRPr lang="ru-RU" dirty="0" smtClean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lang="ru-RU" dirty="0" smtClean="0">
              <a:latin typeface="Verdana"/>
              <a:cs typeface="Verdana"/>
            </a:endParaRPr>
          </a:p>
          <a:p>
            <a:pPr marL="428625" marR="421005" indent="636905">
              <a:lnSpc>
                <a:spcPct val="100000"/>
              </a:lnSpc>
            </a:pPr>
            <a:r>
              <a:rPr lang="ru-RU" i="1" dirty="0" smtClean="0">
                <a:latin typeface="Verdana"/>
                <a:cs typeface="Verdana"/>
              </a:rPr>
              <a:t>Ребёнок</a:t>
            </a:r>
            <a:r>
              <a:rPr lang="ru-RU" i="1" spc="20" dirty="0" smtClean="0">
                <a:latin typeface="Verdana"/>
                <a:cs typeface="Verdana"/>
              </a:rPr>
              <a:t> </a:t>
            </a:r>
            <a:r>
              <a:rPr lang="ru-RU" i="1" spc="-5" dirty="0" smtClean="0">
                <a:latin typeface="Verdana"/>
                <a:cs typeface="Verdana"/>
              </a:rPr>
              <a:t>любит</a:t>
            </a:r>
            <a:r>
              <a:rPr lang="ru-RU" i="1" spc="65" dirty="0" smtClean="0">
                <a:latin typeface="Verdana"/>
                <a:cs typeface="Verdana"/>
              </a:rPr>
              <a:t> </a:t>
            </a:r>
            <a:r>
              <a:rPr lang="ru-RU" i="1" spc="-5" dirty="0" smtClean="0">
                <a:latin typeface="Verdana"/>
                <a:cs typeface="Verdana"/>
              </a:rPr>
              <a:t>природу, </a:t>
            </a:r>
            <a:r>
              <a:rPr lang="ru-RU" i="1" dirty="0" smtClean="0">
                <a:latin typeface="Verdana"/>
                <a:cs typeface="Verdana"/>
              </a:rPr>
              <a:t> поэтому</a:t>
            </a:r>
            <a:r>
              <a:rPr lang="ru-RU" i="1" spc="-20" dirty="0" smtClean="0">
                <a:latin typeface="Verdana"/>
                <a:cs typeface="Verdana"/>
              </a:rPr>
              <a:t> </a:t>
            </a:r>
            <a:r>
              <a:rPr lang="ru-RU" i="1" spc="-5" dirty="0" smtClean="0">
                <a:latin typeface="Verdana"/>
                <a:cs typeface="Verdana"/>
              </a:rPr>
              <a:t>его</a:t>
            </a:r>
            <a:r>
              <a:rPr lang="ru-RU" i="1" spc="-15" dirty="0" smtClean="0">
                <a:latin typeface="Verdana"/>
                <a:cs typeface="Verdana"/>
              </a:rPr>
              <a:t> </a:t>
            </a:r>
            <a:r>
              <a:rPr lang="ru-RU" i="1" spc="-5" dirty="0" smtClean="0">
                <a:latin typeface="Verdana"/>
                <a:cs typeface="Verdana"/>
              </a:rPr>
              <a:t>замкнули</a:t>
            </a:r>
            <a:r>
              <a:rPr lang="ru-RU" i="1" dirty="0" smtClean="0">
                <a:latin typeface="Verdana"/>
                <a:cs typeface="Verdana"/>
              </a:rPr>
              <a:t> в </a:t>
            </a:r>
            <a:r>
              <a:rPr lang="ru-RU" i="1" spc="-5" dirty="0" smtClean="0">
                <a:latin typeface="Verdana"/>
                <a:cs typeface="Verdana"/>
              </a:rPr>
              <a:t>четырёх стенах.</a:t>
            </a:r>
            <a:endParaRPr lang="ru-RU" dirty="0" smtClean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ru-RU" dirty="0" smtClean="0">
              <a:latin typeface="Verdana"/>
              <a:cs typeface="Verdana"/>
            </a:endParaRPr>
          </a:p>
          <a:p>
            <a:pPr marL="605155" marR="596265" algn="ctr">
              <a:lnSpc>
                <a:spcPct val="100000"/>
              </a:lnSpc>
            </a:pPr>
            <a:r>
              <a:rPr lang="ru-RU" i="1" spc="-5" dirty="0" smtClean="0">
                <a:latin typeface="Verdana"/>
                <a:cs typeface="Verdana"/>
              </a:rPr>
              <a:t>Он не </a:t>
            </a:r>
            <a:r>
              <a:rPr lang="ru-RU" i="1" dirty="0" smtClean="0">
                <a:latin typeface="Verdana"/>
                <a:cs typeface="Verdana"/>
              </a:rPr>
              <a:t>может </a:t>
            </a:r>
            <a:r>
              <a:rPr lang="ru-RU" i="1" spc="-5" dirty="0" smtClean="0">
                <a:latin typeface="Verdana"/>
                <a:cs typeface="Verdana"/>
              </a:rPr>
              <a:t>сидеть без движения </a:t>
            </a:r>
            <a:r>
              <a:rPr lang="ru-RU" i="1" dirty="0" smtClean="0">
                <a:latin typeface="Verdana"/>
                <a:cs typeface="Verdana"/>
              </a:rPr>
              <a:t>– </a:t>
            </a:r>
            <a:r>
              <a:rPr lang="ru-RU" i="1" spc="-409" dirty="0" smtClean="0">
                <a:latin typeface="Verdana"/>
                <a:cs typeface="Verdana"/>
              </a:rPr>
              <a:t> </a:t>
            </a:r>
            <a:r>
              <a:rPr lang="ru-RU" i="1" spc="-5" dirty="0" smtClean="0">
                <a:latin typeface="Verdana"/>
                <a:cs typeface="Verdana"/>
              </a:rPr>
              <a:t>его</a:t>
            </a:r>
            <a:r>
              <a:rPr lang="ru-RU" i="1" spc="-20" dirty="0" smtClean="0">
                <a:latin typeface="Verdana"/>
                <a:cs typeface="Verdana"/>
              </a:rPr>
              <a:t> </a:t>
            </a:r>
            <a:r>
              <a:rPr lang="ru-RU" i="1" spc="-5" dirty="0" smtClean="0">
                <a:latin typeface="Verdana"/>
                <a:cs typeface="Verdana"/>
              </a:rPr>
              <a:t>принудили </a:t>
            </a:r>
            <a:r>
              <a:rPr lang="ru-RU" i="1" dirty="0" smtClean="0">
                <a:latin typeface="Verdana"/>
                <a:cs typeface="Verdana"/>
              </a:rPr>
              <a:t>к</a:t>
            </a:r>
            <a:r>
              <a:rPr lang="ru-RU" i="1" spc="-5" dirty="0" smtClean="0">
                <a:latin typeface="Verdana"/>
                <a:cs typeface="Verdana"/>
              </a:rPr>
              <a:t> неподвижности.</a:t>
            </a:r>
            <a:endParaRPr lang="ru-RU" dirty="0" smtClean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lang="ru-RU" dirty="0" smtClean="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lang="ru-RU" i="1" spc="-5" dirty="0" smtClean="0">
                <a:latin typeface="Verdana"/>
                <a:cs typeface="Verdana"/>
              </a:rPr>
              <a:t>Он</a:t>
            </a:r>
            <a:r>
              <a:rPr lang="ru-RU" i="1" spc="-10" dirty="0" smtClean="0">
                <a:latin typeface="Verdana"/>
                <a:cs typeface="Verdana"/>
              </a:rPr>
              <a:t> </a:t>
            </a:r>
            <a:r>
              <a:rPr lang="ru-RU" i="1" spc="-5" dirty="0" smtClean="0">
                <a:latin typeface="Verdana"/>
                <a:cs typeface="Verdana"/>
              </a:rPr>
              <a:t>любит</a:t>
            </a:r>
            <a:r>
              <a:rPr lang="ru-RU" i="1" dirty="0" smtClean="0">
                <a:latin typeface="Verdana"/>
                <a:cs typeface="Verdana"/>
              </a:rPr>
              <a:t> </a:t>
            </a:r>
            <a:r>
              <a:rPr lang="ru-RU" i="1" spc="-5" dirty="0" smtClean="0">
                <a:latin typeface="Verdana"/>
                <a:cs typeface="Verdana"/>
              </a:rPr>
              <a:t>работать</a:t>
            </a:r>
            <a:r>
              <a:rPr lang="ru-RU" i="1" spc="10" dirty="0" smtClean="0">
                <a:latin typeface="Verdana"/>
                <a:cs typeface="Verdana"/>
              </a:rPr>
              <a:t> </a:t>
            </a:r>
            <a:r>
              <a:rPr lang="ru-RU" i="1" spc="-5" dirty="0" smtClean="0">
                <a:latin typeface="Verdana"/>
                <a:cs typeface="Verdana"/>
              </a:rPr>
              <a:t>руками,</a:t>
            </a:r>
            <a:endParaRPr lang="ru-RU" dirty="0" smtClean="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lang="ru-RU" i="1" dirty="0" smtClean="0">
                <a:latin typeface="Verdana"/>
                <a:cs typeface="Verdana"/>
              </a:rPr>
              <a:t>а </a:t>
            </a:r>
            <a:r>
              <a:rPr lang="ru-RU" i="1" spc="-5" dirty="0" smtClean="0">
                <a:latin typeface="Verdana"/>
                <a:cs typeface="Verdana"/>
              </a:rPr>
              <a:t>его</a:t>
            </a:r>
            <a:r>
              <a:rPr lang="ru-RU" i="1" spc="-20" dirty="0" smtClean="0">
                <a:latin typeface="Verdana"/>
                <a:cs typeface="Verdana"/>
              </a:rPr>
              <a:t> </a:t>
            </a:r>
            <a:r>
              <a:rPr lang="ru-RU" i="1" dirty="0" smtClean="0">
                <a:latin typeface="Verdana"/>
                <a:cs typeface="Verdana"/>
              </a:rPr>
              <a:t>стали </a:t>
            </a:r>
            <a:r>
              <a:rPr lang="ru-RU" i="1" spc="-5" dirty="0" smtClean="0">
                <a:latin typeface="Verdana"/>
                <a:cs typeface="Verdana"/>
              </a:rPr>
              <a:t>обучать</a:t>
            </a:r>
            <a:r>
              <a:rPr lang="ru-RU" i="1" spc="5" dirty="0" smtClean="0">
                <a:latin typeface="Verdana"/>
                <a:cs typeface="Verdana"/>
              </a:rPr>
              <a:t> </a:t>
            </a:r>
            <a:r>
              <a:rPr lang="ru-RU" i="1" spc="-5" dirty="0" smtClean="0">
                <a:latin typeface="Verdana"/>
                <a:cs typeface="Verdana"/>
              </a:rPr>
              <a:t>теориям</a:t>
            </a:r>
            <a:r>
              <a:rPr lang="ru-RU" i="1" spc="-20" dirty="0" smtClean="0">
                <a:latin typeface="Verdana"/>
                <a:cs typeface="Verdana"/>
              </a:rPr>
              <a:t> </a:t>
            </a:r>
            <a:r>
              <a:rPr lang="ru-RU" i="1" dirty="0" smtClean="0">
                <a:latin typeface="Verdana"/>
                <a:cs typeface="Verdana"/>
              </a:rPr>
              <a:t>и</a:t>
            </a:r>
            <a:r>
              <a:rPr lang="ru-RU" i="1" spc="-5" dirty="0" smtClean="0">
                <a:latin typeface="Verdana"/>
                <a:cs typeface="Verdana"/>
              </a:rPr>
              <a:t> идеям.</a:t>
            </a:r>
            <a:endParaRPr lang="ru-RU" dirty="0" smtClean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lang="ru-RU" dirty="0" smtClean="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lang="ru-RU" i="1" spc="-5" dirty="0" smtClean="0">
                <a:latin typeface="Verdana"/>
                <a:cs typeface="Verdana"/>
              </a:rPr>
              <a:t>Он</a:t>
            </a:r>
            <a:r>
              <a:rPr lang="ru-RU" i="1" spc="-10" dirty="0" smtClean="0">
                <a:latin typeface="Verdana"/>
                <a:cs typeface="Verdana"/>
              </a:rPr>
              <a:t> </a:t>
            </a:r>
            <a:r>
              <a:rPr lang="ru-RU" i="1" spc="-5" dirty="0" smtClean="0">
                <a:latin typeface="Verdana"/>
                <a:cs typeface="Verdana"/>
              </a:rPr>
              <a:t>любит</a:t>
            </a:r>
            <a:r>
              <a:rPr lang="ru-RU" i="1" dirty="0" smtClean="0">
                <a:latin typeface="Verdana"/>
                <a:cs typeface="Verdana"/>
              </a:rPr>
              <a:t> </a:t>
            </a:r>
            <a:r>
              <a:rPr lang="ru-RU" i="1" spc="-5" dirty="0" smtClean="0">
                <a:latin typeface="Verdana"/>
                <a:cs typeface="Verdana"/>
              </a:rPr>
              <a:t>говорить </a:t>
            </a:r>
            <a:r>
              <a:rPr lang="ru-RU" i="1" dirty="0" smtClean="0">
                <a:latin typeface="Verdana"/>
                <a:cs typeface="Verdana"/>
              </a:rPr>
              <a:t>–</a:t>
            </a:r>
            <a:r>
              <a:rPr lang="ru-RU" i="1" spc="-10" dirty="0" smtClean="0">
                <a:latin typeface="Verdana"/>
                <a:cs typeface="Verdana"/>
              </a:rPr>
              <a:t> </a:t>
            </a:r>
            <a:r>
              <a:rPr lang="ru-RU" i="1" dirty="0" smtClean="0">
                <a:latin typeface="Verdana"/>
                <a:cs typeface="Verdana"/>
              </a:rPr>
              <a:t>ему</a:t>
            </a:r>
            <a:r>
              <a:rPr lang="ru-RU" i="1" spc="-10" dirty="0" smtClean="0">
                <a:latin typeface="Verdana"/>
                <a:cs typeface="Verdana"/>
              </a:rPr>
              <a:t> </a:t>
            </a:r>
            <a:r>
              <a:rPr lang="ru-RU" i="1" spc="-5" dirty="0" smtClean="0">
                <a:latin typeface="Verdana"/>
                <a:cs typeface="Verdana"/>
              </a:rPr>
              <a:t>приказали</a:t>
            </a:r>
            <a:r>
              <a:rPr lang="ru-RU" i="1" spc="5" dirty="0" smtClean="0">
                <a:latin typeface="Verdana"/>
                <a:cs typeface="Verdana"/>
              </a:rPr>
              <a:t> </a:t>
            </a:r>
            <a:r>
              <a:rPr lang="ru-RU" i="1" dirty="0" smtClean="0">
                <a:latin typeface="Verdana"/>
                <a:cs typeface="Verdana"/>
              </a:rPr>
              <a:t>молчать.</a:t>
            </a:r>
            <a:endParaRPr lang="ru-RU" dirty="0" smtClean="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lang="ru-RU" i="1" spc="-5" dirty="0" smtClean="0">
                <a:latin typeface="Verdana"/>
                <a:cs typeface="Verdana"/>
              </a:rPr>
              <a:t>Он</a:t>
            </a:r>
            <a:r>
              <a:rPr lang="ru-RU" i="1" spc="5" dirty="0" smtClean="0">
                <a:latin typeface="Verdana"/>
                <a:cs typeface="Verdana"/>
              </a:rPr>
              <a:t> </a:t>
            </a:r>
            <a:r>
              <a:rPr lang="ru-RU" i="1" spc="-5" dirty="0" smtClean="0">
                <a:latin typeface="Verdana"/>
                <a:cs typeface="Verdana"/>
              </a:rPr>
              <a:t>стремится </a:t>
            </a:r>
            <a:r>
              <a:rPr lang="ru-RU" i="1" dirty="0" smtClean="0">
                <a:latin typeface="Verdana"/>
                <a:cs typeface="Verdana"/>
              </a:rPr>
              <a:t>понять</a:t>
            </a:r>
            <a:r>
              <a:rPr lang="ru-RU" i="1" spc="5" dirty="0" smtClean="0">
                <a:latin typeface="Verdana"/>
                <a:cs typeface="Verdana"/>
              </a:rPr>
              <a:t> </a:t>
            </a:r>
            <a:r>
              <a:rPr lang="ru-RU" i="1" dirty="0" smtClean="0">
                <a:latin typeface="Verdana"/>
                <a:cs typeface="Verdana"/>
              </a:rPr>
              <a:t>– ему </a:t>
            </a:r>
            <a:r>
              <a:rPr lang="ru-RU" i="1" spc="-5" dirty="0" smtClean="0">
                <a:latin typeface="Verdana"/>
                <a:cs typeface="Verdana"/>
              </a:rPr>
              <a:t>велели</a:t>
            </a:r>
            <a:r>
              <a:rPr lang="ru-RU" i="1" dirty="0" smtClean="0">
                <a:latin typeface="Verdana"/>
                <a:cs typeface="Verdana"/>
              </a:rPr>
              <a:t> </a:t>
            </a:r>
            <a:r>
              <a:rPr lang="ru-RU" i="1" spc="-5" dirty="0" smtClean="0">
                <a:latin typeface="Verdana"/>
                <a:cs typeface="Verdana"/>
              </a:rPr>
              <a:t>учить наизусть.</a:t>
            </a:r>
            <a:endParaRPr lang="ru-RU" dirty="0" smtClean="0">
              <a:latin typeface="Verdana"/>
              <a:cs typeface="Verdana"/>
            </a:endParaRPr>
          </a:p>
          <a:p>
            <a:pPr marL="1905" algn="ctr">
              <a:lnSpc>
                <a:spcPct val="100000"/>
              </a:lnSpc>
            </a:pPr>
            <a:r>
              <a:rPr lang="ru-RU" i="1" dirty="0" smtClean="0">
                <a:latin typeface="Verdana"/>
                <a:cs typeface="Verdana"/>
              </a:rPr>
              <a:t>.</a:t>
            </a:r>
            <a:endParaRPr lang="ru-RU" dirty="0" smtClean="0">
              <a:latin typeface="Verdana"/>
              <a:cs typeface="Verdana"/>
            </a:endParaRPr>
          </a:p>
          <a:p>
            <a:pPr marL="721360" marR="711835" algn="ctr">
              <a:lnSpc>
                <a:spcPct val="100000"/>
              </a:lnSpc>
            </a:pPr>
            <a:r>
              <a:rPr lang="ru-RU" i="1" spc="-5" dirty="0" smtClean="0">
                <a:latin typeface="Verdana"/>
                <a:cs typeface="Verdana"/>
              </a:rPr>
              <a:t>Он хотел бы</a:t>
            </a:r>
            <a:r>
              <a:rPr lang="ru-RU" i="1" spc="-10" dirty="0" smtClean="0">
                <a:latin typeface="Verdana"/>
                <a:cs typeface="Verdana"/>
              </a:rPr>
              <a:t> </a:t>
            </a:r>
            <a:r>
              <a:rPr lang="ru-RU" i="1" dirty="0" smtClean="0">
                <a:latin typeface="Verdana"/>
                <a:cs typeface="Verdana"/>
              </a:rPr>
              <a:t>сам</a:t>
            </a:r>
            <a:r>
              <a:rPr lang="ru-RU" i="1" spc="5" dirty="0" smtClean="0">
                <a:latin typeface="Verdana"/>
                <a:cs typeface="Verdana"/>
              </a:rPr>
              <a:t> </a:t>
            </a:r>
            <a:r>
              <a:rPr lang="ru-RU" i="1" spc="-5" dirty="0" smtClean="0">
                <a:latin typeface="Verdana"/>
                <a:cs typeface="Verdana"/>
              </a:rPr>
              <a:t>искать знания</a:t>
            </a:r>
            <a:r>
              <a:rPr lang="ru-RU" i="1" spc="5" dirty="0" smtClean="0">
                <a:latin typeface="Verdana"/>
                <a:cs typeface="Verdana"/>
              </a:rPr>
              <a:t> </a:t>
            </a:r>
            <a:r>
              <a:rPr lang="ru-RU" i="1" dirty="0" smtClean="0">
                <a:latin typeface="Verdana"/>
                <a:cs typeface="Verdana"/>
              </a:rPr>
              <a:t>– </a:t>
            </a:r>
            <a:r>
              <a:rPr lang="ru-RU" i="1" spc="-409" dirty="0" smtClean="0">
                <a:latin typeface="Verdana"/>
                <a:cs typeface="Verdana"/>
              </a:rPr>
              <a:t> </a:t>
            </a:r>
            <a:r>
              <a:rPr lang="ru-RU" i="1" dirty="0" smtClean="0">
                <a:latin typeface="Verdana"/>
                <a:cs typeface="Verdana"/>
              </a:rPr>
              <a:t>ему</a:t>
            </a:r>
            <a:r>
              <a:rPr lang="ru-RU" i="1" spc="-5" dirty="0" smtClean="0">
                <a:latin typeface="Verdana"/>
                <a:cs typeface="Verdana"/>
              </a:rPr>
              <a:t> их</a:t>
            </a:r>
            <a:r>
              <a:rPr lang="ru-RU" i="1" spc="-15" dirty="0" smtClean="0">
                <a:latin typeface="Verdana"/>
                <a:cs typeface="Verdana"/>
              </a:rPr>
              <a:t> </a:t>
            </a:r>
            <a:r>
              <a:rPr lang="ru-RU" i="1" spc="-5" dirty="0" smtClean="0">
                <a:latin typeface="Verdana"/>
                <a:cs typeface="Verdana"/>
              </a:rPr>
              <a:t>дают</a:t>
            </a:r>
            <a:r>
              <a:rPr lang="ru-RU" i="1" spc="25" dirty="0" smtClean="0">
                <a:latin typeface="Verdana"/>
                <a:cs typeface="Verdana"/>
              </a:rPr>
              <a:t> </a:t>
            </a:r>
            <a:r>
              <a:rPr lang="ru-RU" i="1" dirty="0" smtClean="0">
                <a:latin typeface="Verdana"/>
                <a:cs typeface="Verdana"/>
              </a:rPr>
              <a:t>в</a:t>
            </a:r>
            <a:r>
              <a:rPr lang="ru-RU" i="1" spc="-5" dirty="0" smtClean="0">
                <a:latin typeface="Verdana"/>
                <a:cs typeface="Verdana"/>
              </a:rPr>
              <a:t> готовом</a:t>
            </a:r>
            <a:r>
              <a:rPr lang="ru-RU" i="1" spc="-20" dirty="0" smtClean="0">
                <a:latin typeface="Verdana"/>
                <a:cs typeface="Verdana"/>
              </a:rPr>
              <a:t> </a:t>
            </a:r>
            <a:r>
              <a:rPr lang="ru-RU" i="1" spc="-10" dirty="0" smtClean="0">
                <a:latin typeface="Verdana"/>
                <a:cs typeface="Verdana"/>
              </a:rPr>
              <a:t>виде.</a:t>
            </a:r>
            <a:endParaRPr lang="ru-RU" dirty="0" smtClean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lang="ru-RU" dirty="0" smtClean="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lang="ru-RU" i="1" dirty="0" smtClean="0">
                <a:latin typeface="Verdana"/>
                <a:cs typeface="Verdana"/>
              </a:rPr>
              <a:t>И</a:t>
            </a:r>
            <a:r>
              <a:rPr lang="ru-RU" i="1" spc="-20" dirty="0" smtClean="0">
                <a:latin typeface="Verdana"/>
                <a:cs typeface="Verdana"/>
              </a:rPr>
              <a:t> </a:t>
            </a:r>
            <a:r>
              <a:rPr lang="ru-RU" i="1" spc="-5" dirty="0" smtClean="0">
                <a:latin typeface="Verdana"/>
                <a:cs typeface="Verdana"/>
              </a:rPr>
              <a:t>тогда</a:t>
            </a:r>
            <a:r>
              <a:rPr lang="ru-RU" i="1" spc="-10" dirty="0" smtClean="0">
                <a:latin typeface="Verdana"/>
                <a:cs typeface="Verdana"/>
              </a:rPr>
              <a:t> </a:t>
            </a:r>
            <a:r>
              <a:rPr lang="ru-RU" i="1" dirty="0" smtClean="0">
                <a:latin typeface="Verdana"/>
                <a:cs typeface="Verdana"/>
              </a:rPr>
              <a:t>дети</a:t>
            </a:r>
            <a:r>
              <a:rPr lang="ru-RU" i="1" spc="-10" dirty="0" smtClean="0">
                <a:latin typeface="Verdana"/>
                <a:cs typeface="Verdana"/>
              </a:rPr>
              <a:t> </a:t>
            </a:r>
            <a:r>
              <a:rPr lang="ru-RU" i="1" spc="-5" dirty="0" smtClean="0">
                <a:latin typeface="Verdana"/>
                <a:cs typeface="Verdana"/>
              </a:rPr>
              <a:t>научились</a:t>
            </a:r>
            <a:r>
              <a:rPr lang="ru-RU" i="1" spc="-15" dirty="0" smtClean="0">
                <a:latin typeface="Verdana"/>
                <a:cs typeface="Verdana"/>
              </a:rPr>
              <a:t> </a:t>
            </a:r>
            <a:r>
              <a:rPr lang="ru-RU" i="1" spc="-5" dirty="0" smtClean="0">
                <a:latin typeface="Verdana"/>
                <a:cs typeface="Verdana"/>
              </a:rPr>
              <a:t>тому,</a:t>
            </a:r>
            <a:endParaRPr lang="ru-RU" dirty="0" smtClean="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lang="ru-RU" i="1" dirty="0" smtClean="0">
                <a:latin typeface="Verdana"/>
                <a:cs typeface="Verdana"/>
              </a:rPr>
              <a:t>чему</a:t>
            </a:r>
            <a:r>
              <a:rPr lang="ru-RU" i="1" spc="-25" dirty="0" smtClean="0">
                <a:latin typeface="Verdana"/>
                <a:cs typeface="Verdana"/>
              </a:rPr>
              <a:t> </a:t>
            </a:r>
            <a:r>
              <a:rPr lang="ru-RU" i="1" spc="-5" dirty="0" smtClean="0">
                <a:latin typeface="Verdana"/>
                <a:cs typeface="Verdana"/>
              </a:rPr>
              <a:t>никогда</a:t>
            </a:r>
            <a:r>
              <a:rPr lang="ru-RU" i="1" spc="-10" dirty="0" smtClean="0">
                <a:latin typeface="Verdana"/>
                <a:cs typeface="Verdana"/>
              </a:rPr>
              <a:t> </a:t>
            </a:r>
            <a:r>
              <a:rPr lang="ru-RU" i="1" spc="-5" dirty="0" smtClean="0">
                <a:latin typeface="Verdana"/>
                <a:cs typeface="Verdana"/>
              </a:rPr>
              <a:t>бы </a:t>
            </a:r>
            <a:r>
              <a:rPr lang="ru-RU" i="1" dirty="0" smtClean="0">
                <a:latin typeface="Verdana"/>
                <a:cs typeface="Verdana"/>
              </a:rPr>
              <a:t>не</a:t>
            </a:r>
            <a:r>
              <a:rPr lang="ru-RU" i="1" spc="-10" dirty="0" smtClean="0">
                <a:latin typeface="Verdana"/>
                <a:cs typeface="Verdana"/>
              </a:rPr>
              <a:t> </a:t>
            </a:r>
            <a:r>
              <a:rPr lang="ru-RU" i="1" spc="-5" dirty="0" smtClean="0">
                <a:latin typeface="Verdana"/>
                <a:cs typeface="Verdana"/>
              </a:rPr>
              <a:t>научились</a:t>
            </a:r>
            <a:r>
              <a:rPr lang="ru-RU" i="1" spc="-10" dirty="0" smtClean="0">
                <a:latin typeface="Verdana"/>
                <a:cs typeface="Verdana"/>
              </a:rPr>
              <a:t> </a:t>
            </a:r>
            <a:r>
              <a:rPr lang="ru-RU" i="1" dirty="0" smtClean="0">
                <a:latin typeface="Verdana"/>
                <a:cs typeface="Verdana"/>
              </a:rPr>
              <a:t>в</a:t>
            </a:r>
            <a:r>
              <a:rPr lang="ru-RU" i="1" spc="-5" dirty="0" smtClean="0">
                <a:latin typeface="Verdana"/>
                <a:cs typeface="Verdana"/>
              </a:rPr>
              <a:t> других условиях.</a:t>
            </a:r>
            <a:endParaRPr lang="ru-RU" dirty="0" smtClean="0">
              <a:latin typeface="Verdana"/>
              <a:cs typeface="Verdana"/>
            </a:endParaRPr>
          </a:p>
          <a:p>
            <a:pPr marL="1270" algn="ctr">
              <a:lnSpc>
                <a:spcPct val="100000"/>
              </a:lnSpc>
            </a:pPr>
            <a:r>
              <a:rPr lang="ru-RU" i="1" dirty="0" smtClean="0">
                <a:latin typeface="Verdana"/>
                <a:cs typeface="Verdana"/>
              </a:rPr>
              <a:t>Они</a:t>
            </a:r>
            <a:r>
              <a:rPr lang="ru-RU" i="1" spc="-5" dirty="0" smtClean="0">
                <a:latin typeface="Verdana"/>
                <a:cs typeface="Verdana"/>
              </a:rPr>
              <a:t> </a:t>
            </a:r>
            <a:r>
              <a:rPr lang="ru-RU" b="1" i="1" spc="-5" dirty="0" smtClean="0">
                <a:latin typeface="Verdana"/>
                <a:cs typeface="Verdana"/>
              </a:rPr>
              <a:t>научились</a:t>
            </a:r>
            <a:r>
              <a:rPr lang="ru-RU" b="1" i="1" spc="-35" dirty="0" smtClean="0">
                <a:latin typeface="Verdana"/>
                <a:cs typeface="Verdana"/>
              </a:rPr>
              <a:t> </a:t>
            </a:r>
            <a:r>
              <a:rPr lang="ru-RU" b="1" i="1" spc="-5" dirty="0" smtClean="0">
                <a:latin typeface="Verdana"/>
                <a:cs typeface="Verdana"/>
              </a:rPr>
              <a:t>лгать</a:t>
            </a:r>
            <a:r>
              <a:rPr lang="ru-RU" b="1" i="1" spc="-20" dirty="0" smtClean="0">
                <a:latin typeface="Verdana"/>
                <a:cs typeface="Verdana"/>
              </a:rPr>
              <a:t> </a:t>
            </a:r>
            <a:r>
              <a:rPr lang="ru-RU" b="1" i="1" dirty="0" smtClean="0">
                <a:latin typeface="Verdana"/>
                <a:cs typeface="Verdana"/>
              </a:rPr>
              <a:t>и</a:t>
            </a:r>
            <a:r>
              <a:rPr lang="ru-RU" b="1" i="1" spc="-10" dirty="0" smtClean="0">
                <a:latin typeface="Verdana"/>
                <a:cs typeface="Verdana"/>
              </a:rPr>
              <a:t> </a:t>
            </a:r>
            <a:r>
              <a:rPr lang="ru-RU" b="1" i="1" spc="-5" dirty="0" smtClean="0">
                <a:latin typeface="Verdana"/>
                <a:cs typeface="Verdana"/>
              </a:rPr>
              <a:t>притворяться</a:t>
            </a:r>
            <a:r>
              <a:rPr lang="ru-RU" i="1" spc="-5" dirty="0" smtClean="0">
                <a:latin typeface="Verdana"/>
                <a:cs typeface="Verdana"/>
              </a:rPr>
              <a:t>…</a:t>
            </a:r>
            <a:endParaRPr lang="ru-RU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127" y="332397"/>
            <a:ext cx="10857745" cy="815608"/>
          </a:xfrm>
        </p:spPr>
        <p:txBody>
          <a:bodyPr/>
          <a:lstStyle/>
          <a:p>
            <a:pPr algn="ctr"/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0166" y="1502356"/>
            <a:ext cx="113666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  <a:tab pos="355600" algn="l"/>
              </a:tabLst>
            </a:pPr>
            <a:endParaRPr lang="ru-RU" sz="1400" spc="-5" dirty="0" smtClean="0">
              <a:latin typeface="Verdana"/>
              <a:cs typeface="Verdana"/>
            </a:endParaRPr>
          </a:p>
          <a:p>
            <a:pPr marL="355600">
              <a:lnSpc>
                <a:spcPct val="100000"/>
              </a:lnSpc>
            </a:pPr>
            <a:r>
              <a:rPr lang="en-US" sz="1400" dirty="0" smtClean="0">
                <a:latin typeface="Verdana"/>
                <a:cs typeface="Verdana"/>
                <a:hlinkClick r:id="rId2"/>
              </a:rPr>
              <a:t>https://rugenerations.su</a:t>
            </a:r>
            <a:endParaRPr lang="en-US" sz="1400" dirty="0" smtClean="0">
              <a:latin typeface="Verdana"/>
              <a:cs typeface="Verdana"/>
            </a:endParaRPr>
          </a:p>
          <a:p>
            <a:pPr marL="355600">
              <a:lnSpc>
                <a:spcPct val="100000"/>
              </a:lnSpc>
            </a:pPr>
            <a:endParaRPr lang="en-US" sz="1400" dirty="0" smtClean="0">
              <a:latin typeface="Verdana"/>
              <a:cs typeface="Verdana"/>
            </a:endParaRPr>
          </a:p>
          <a:p>
            <a:pPr marL="355600">
              <a:lnSpc>
                <a:spcPct val="100000"/>
              </a:lnSpc>
            </a:pPr>
            <a:r>
              <a:rPr lang="en-US" sz="1400" dirty="0" smtClean="0">
                <a:latin typeface="Verdana"/>
                <a:cs typeface="Verdana"/>
                <a:hlinkClick r:id="rId3"/>
              </a:rPr>
              <a:t>www.edu-modern.ru</a:t>
            </a:r>
            <a:endParaRPr lang="en-US" sz="1400" dirty="0" smtClean="0">
              <a:latin typeface="Verdana"/>
              <a:cs typeface="Verdana"/>
            </a:endParaRPr>
          </a:p>
          <a:p>
            <a:pPr marL="355600">
              <a:lnSpc>
                <a:spcPct val="100000"/>
              </a:lnSpc>
            </a:pPr>
            <a:endParaRPr lang="ru-RU" sz="1400" dirty="0" smtClean="0">
              <a:latin typeface="Verdana"/>
              <a:cs typeface="Verdana"/>
              <a:hlinkClick r:id="rId3"/>
            </a:endParaRPr>
          </a:p>
          <a:p>
            <a:pPr marL="355600"/>
            <a:r>
              <a:rPr lang="en-US" sz="1400" dirty="0" smtClean="0">
                <a:latin typeface="Verdana" pitchFamily="34" charset="0"/>
                <a:ea typeface="Verdana" pitchFamily="34" charset="0"/>
                <a:hlinkClick r:id="rId4"/>
              </a:rPr>
              <a:t>https</a:t>
            </a:r>
            <a:r>
              <a:rPr lang="en-US" sz="1400" dirty="0" smtClean="0">
                <a:latin typeface="Verdana" pitchFamily="34" charset="0"/>
                <a:ea typeface="Verdana" pitchFamily="34" charset="0"/>
                <a:hlinkClick r:id="rId4"/>
              </a:rPr>
              <a:t>://mp3heart.com/download/MixmHzQx7dU_vebinar-na-temu-kak-pomochy-rebenku-pisaty-bez-oshibok-33-podskazki-dlya-roditelya</a:t>
            </a:r>
            <a:r>
              <a:rPr lang="en-US" sz="1400" dirty="0" smtClean="0">
                <a:latin typeface="Verdana" pitchFamily="34" charset="0"/>
                <a:ea typeface="Verdana" pitchFamily="34" charset="0"/>
                <a:hlinkClick r:id="rId4"/>
              </a:rPr>
              <a:t>/</a:t>
            </a:r>
            <a:r>
              <a:rPr lang="en-US" sz="1400" dirty="0" smtClean="0">
                <a:latin typeface="Verdana" pitchFamily="34" charset="0"/>
                <a:ea typeface="Verdana" pitchFamily="34" charset="0"/>
              </a:rPr>
              <a:t>?</a:t>
            </a:r>
            <a:endParaRPr lang="ru-RU" sz="1400" dirty="0" smtClean="0">
              <a:latin typeface="Verdana" pitchFamily="34" charset="0"/>
              <a:ea typeface="Verdana" pitchFamily="34" charset="0"/>
            </a:endParaRPr>
          </a:p>
          <a:p>
            <a:pPr marL="355600"/>
            <a:endParaRPr lang="ru-RU" sz="1400" dirty="0" smtClean="0"/>
          </a:p>
          <a:p>
            <a:pPr marL="355600"/>
            <a:r>
              <a:rPr lang="en-US" sz="1400" dirty="0" smtClean="0">
                <a:latin typeface="Verdana" pitchFamily="34" charset="0"/>
                <a:ea typeface="Verdana" pitchFamily="34" charset="0"/>
                <a:hlinkClick r:id="rId5"/>
              </a:rPr>
              <a:t>https://mogu-pisat.ru/stat/metod/?ELEMENT_ID=3138349&amp;</a:t>
            </a:r>
            <a:endParaRPr lang="ru-RU" sz="1400" dirty="0" smtClean="0">
              <a:latin typeface="Verdana" pitchFamily="34" charset="0"/>
              <a:ea typeface="Verdana" pitchFamily="34" charset="0"/>
              <a:hlinkClick r:id="rId5"/>
            </a:endParaRPr>
          </a:p>
          <a:p>
            <a:pPr marL="355600"/>
            <a:endParaRPr lang="ru-RU" sz="1400" dirty="0" smtClean="0"/>
          </a:p>
          <a:p>
            <a:pPr marL="355600"/>
            <a:endParaRPr lang="ru-RU" sz="1400" dirty="0" smtClean="0"/>
          </a:p>
          <a:p>
            <a:pPr marL="355600">
              <a:lnSpc>
                <a:spcPct val="100000"/>
              </a:lnSpc>
            </a:pPr>
            <a:endParaRPr lang="ru-RU" sz="14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53065" y="1698295"/>
            <a:ext cx="10439400" cy="933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2800" b="0" spc="190" dirty="0" smtClean="0">
                <a:solidFill>
                  <a:srgbClr val="008F00"/>
                </a:solidFill>
                <a:latin typeface="Trebuchet MS"/>
                <a:cs typeface="Trebuchet MS"/>
              </a:rPr>
              <a:t>КАК</a:t>
            </a:r>
            <a:r>
              <a:rPr lang="ru-RU" sz="2800" b="0" spc="15" dirty="0" smtClean="0">
                <a:solidFill>
                  <a:srgbClr val="008F00"/>
                </a:solidFill>
                <a:latin typeface="Trebuchet MS"/>
                <a:cs typeface="Trebuchet MS"/>
              </a:rPr>
              <a:t> </a:t>
            </a:r>
            <a:r>
              <a:rPr lang="ru-RU" sz="2800" b="0" spc="190" dirty="0" smtClean="0">
                <a:solidFill>
                  <a:srgbClr val="008F00"/>
                </a:solidFill>
                <a:latin typeface="Trebuchet MS"/>
                <a:cs typeface="Trebuchet MS"/>
              </a:rPr>
              <a:t>УЧИТЬ</a:t>
            </a:r>
            <a:r>
              <a:rPr lang="ru-RU" sz="2800" spc="190" dirty="0">
                <a:solidFill>
                  <a:srgbClr val="008F00"/>
                </a:solidFill>
                <a:latin typeface="Trebuchet MS"/>
                <a:cs typeface="Trebuchet MS"/>
              </a:rPr>
              <a:t> </a:t>
            </a:r>
            <a:r>
              <a:rPr lang="ru-RU" sz="2800" b="0" spc="155" dirty="0" smtClean="0">
                <a:solidFill>
                  <a:srgbClr val="008F00"/>
                </a:solidFill>
                <a:latin typeface="Trebuchet MS"/>
                <a:cs typeface="Trebuchet MS"/>
              </a:rPr>
              <a:t>ДЕТЕЙ </a:t>
            </a:r>
            <a:r>
              <a:rPr lang="ru-RU" sz="2800" b="0" spc="-710" dirty="0" smtClean="0">
                <a:solidFill>
                  <a:srgbClr val="008F00"/>
                </a:solidFill>
                <a:latin typeface="Trebuchet MS"/>
                <a:cs typeface="Trebuchet MS"/>
              </a:rPr>
              <a:t> </a:t>
            </a:r>
            <a:r>
              <a:rPr lang="ru-RU" sz="2800" b="0" spc="180" dirty="0" smtClean="0">
                <a:solidFill>
                  <a:srgbClr val="008F00"/>
                </a:solidFill>
                <a:latin typeface="Trebuchet MS"/>
                <a:cs typeface="Trebuchet MS"/>
              </a:rPr>
              <a:t>ПОКОЛЕНИЯ </a:t>
            </a:r>
            <a:r>
              <a:rPr lang="ru-RU" sz="3200" b="0" spc="-5" dirty="0" smtClean="0">
                <a:solidFill>
                  <a:srgbClr val="008F00"/>
                </a:solidFill>
                <a:latin typeface="Microsoft Sans Serif"/>
                <a:cs typeface="Microsoft Sans Serif"/>
              </a:rPr>
              <a:t>Z</a:t>
            </a:r>
            <a:endParaRPr lang="ru-RU" sz="2800" spc="195" dirty="0">
              <a:solidFill>
                <a:srgbClr val="008F00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05000" y="4351605"/>
            <a:ext cx="9987995" cy="4217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8920">
              <a:lnSpc>
                <a:spcPct val="100800"/>
              </a:lnSpc>
              <a:spcBef>
                <a:spcPts val="75"/>
              </a:spcBef>
            </a:pPr>
            <a:r>
              <a:rPr lang="ru-RU" sz="2800" spc="245" dirty="0" smtClean="0">
                <a:solidFill>
                  <a:srgbClr val="008F00"/>
                </a:solidFill>
                <a:latin typeface="Trebuchet MS"/>
                <a:cs typeface="Trebuchet MS"/>
              </a:rPr>
              <a:t>КАК ДВИЖЕНИЕ СВЯЗАНО С ОБУЧЕНИЕМ?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81200" y="3091686"/>
            <a:ext cx="8049339" cy="13029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2800" spc="245" dirty="0" smtClean="0">
                <a:solidFill>
                  <a:srgbClr val="008F00"/>
                </a:solidFill>
                <a:latin typeface="Trebuchet MS"/>
                <a:cs typeface="Trebuchet MS"/>
              </a:rPr>
              <a:t>ПОЧЕМУ </a:t>
            </a:r>
            <a:r>
              <a:rPr lang="ru-RU" sz="2800" spc="240" dirty="0" smtClean="0">
                <a:solidFill>
                  <a:srgbClr val="008F00"/>
                </a:solidFill>
                <a:latin typeface="Trebuchet MS"/>
                <a:cs typeface="Trebuchet MS"/>
              </a:rPr>
              <a:t>ВАЖНО </a:t>
            </a:r>
            <a:r>
              <a:rPr lang="ru-RU" sz="2800" spc="245" dirty="0" smtClean="0">
                <a:solidFill>
                  <a:srgbClr val="008F00"/>
                </a:solidFill>
                <a:latin typeface="Trebuchet MS"/>
                <a:cs typeface="Trebuchet MS"/>
              </a:rPr>
              <a:t> </a:t>
            </a:r>
            <a:r>
              <a:rPr lang="ru-RU" sz="2800" spc="180" dirty="0" smtClean="0">
                <a:solidFill>
                  <a:srgbClr val="008F00"/>
                </a:solidFill>
                <a:latin typeface="Trebuchet MS"/>
                <a:cs typeface="Trebuchet MS"/>
              </a:rPr>
              <a:t>ПОНИМАТЬ</a:t>
            </a:r>
            <a:r>
              <a:rPr lang="ru-RU" sz="2800" spc="-65" dirty="0" smtClean="0">
                <a:solidFill>
                  <a:srgbClr val="008F00"/>
                </a:solidFill>
                <a:latin typeface="Trebuchet MS"/>
                <a:cs typeface="Trebuchet MS"/>
              </a:rPr>
              <a:t> </a:t>
            </a:r>
            <a:r>
              <a:rPr lang="ru-RU" sz="2800" spc="250" dirty="0" smtClean="0">
                <a:solidFill>
                  <a:srgbClr val="008F00"/>
                </a:solidFill>
                <a:latin typeface="Trebuchet MS"/>
                <a:cs typeface="Trebuchet MS"/>
              </a:rPr>
              <a:t>ЗАКОНЫ </a:t>
            </a:r>
            <a:r>
              <a:rPr lang="ru-RU" sz="2800" spc="-705" dirty="0" smtClean="0">
                <a:solidFill>
                  <a:srgbClr val="008F00"/>
                </a:solidFill>
                <a:latin typeface="Trebuchet MS"/>
                <a:cs typeface="Trebuchet MS"/>
              </a:rPr>
              <a:t> </a:t>
            </a:r>
            <a:r>
              <a:rPr lang="ru-RU" sz="2800" spc="204" dirty="0" smtClean="0">
                <a:solidFill>
                  <a:srgbClr val="008F00"/>
                </a:solidFill>
                <a:latin typeface="Trebuchet MS"/>
                <a:cs typeface="Trebuchet MS"/>
              </a:rPr>
              <a:t>РАЗВИТИЯ</a:t>
            </a:r>
            <a:r>
              <a:rPr lang="ru-RU" sz="2800" spc="-15" dirty="0" smtClean="0">
                <a:solidFill>
                  <a:srgbClr val="008F00"/>
                </a:solidFill>
                <a:latin typeface="Trebuchet MS"/>
                <a:cs typeface="Trebuchet MS"/>
              </a:rPr>
              <a:t> </a:t>
            </a:r>
            <a:r>
              <a:rPr lang="ru-RU" sz="2800" spc="195" dirty="0" smtClean="0">
                <a:solidFill>
                  <a:srgbClr val="008F00"/>
                </a:solidFill>
                <a:latin typeface="Trebuchet MS"/>
                <a:cs typeface="Trebuchet MS"/>
              </a:rPr>
              <a:t>МОЗГА</a:t>
            </a:r>
            <a:endParaRPr lang="ru-RU" sz="2800" dirty="0" smtClean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27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21766" y="374840"/>
            <a:ext cx="853440" cy="5994400"/>
          </a:xfrm>
          <a:custGeom>
            <a:avLst/>
            <a:gdLst/>
            <a:ahLst/>
            <a:cxnLst/>
            <a:rect l="l" t="t" r="r" b="b"/>
            <a:pathLst>
              <a:path w="853439" h="5994400">
                <a:moveTo>
                  <a:pt x="853186" y="5567400"/>
                </a:moveTo>
                <a:lnTo>
                  <a:pt x="850671" y="5520918"/>
                </a:lnTo>
                <a:lnTo>
                  <a:pt x="843343" y="5475884"/>
                </a:lnTo>
                <a:lnTo>
                  <a:pt x="831430" y="5432564"/>
                </a:lnTo>
                <a:lnTo>
                  <a:pt x="815213" y="5391213"/>
                </a:lnTo>
                <a:lnTo>
                  <a:pt x="794931" y="5352097"/>
                </a:lnTo>
                <a:lnTo>
                  <a:pt x="770864" y="5315470"/>
                </a:lnTo>
                <a:lnTo>
                  <a:pt x="743267" y="5281587"/>
                </a:lnTo>
                <a:lnTo>
                  <a:pt x="712406" y="5250713"/>
                </a:lnTo>
                <a:lnTo>
                  <a:pt x="678522" y="5223116"/>
                </a:lnTo>
                <a:lnTo>
                  <a:pt x="641896" y="5199050"/>
                </a:lnTo>
                <a:lnTo>
                  <a:pt x="602767" y="5178780"/>
                </a:lnTo>
                <a:lnTo>
                  <a:pt x="561416" y="5162562"/>
                </a:lnTo>
                <a:lnTo>
                  <a:pt x="518096" y="5150650"/>
                </a:lnTo>
                <a:lnTo>
                  <a:pt x="473062" y="5143309"/>
                </a:lnTo>
                <a:lnTo>
                  <a:pt x="426593" y="5140807"/>
                </a:lnTo>
                <a:lnTo>
                  <a:pt x="380111" y="5143309"/>
                </a:lnTo>
                <a:lnTo>
                  <a:pt x="335076" y="5150650"/>
                </a:lnTo>
                <a:lnTo>
                  <a:pt x="291757" y="5162562"/>
                </a:lnTo>
                <a:lnTo>
                  <a:pt x="250405" y="5178780"/>
                </a:lnTo>
                <a:lnTo>
                  <a:pt x="211277" y="5199050"/>
                </a:lnTo>
                <a:lnTo>
                  <a:pt x="174650" y="5223116"/>
                </a:lnTo>
                <a:lnTo>
                  <a:pt x="140766" y="5250713"/>
                </a:lnTo>
                <a:lnTo>
                  <a:pt x="109893" y="5281587"/>
                </a:lnTo>
                <a:lnTo>
                  <a:pt x="82296" y="5315470"/>
                </a:lnTo>
                <a:lnTo>
                  <a:pt x="58242" y="5352097"/>
                </a:lnTo>
                <a:lnTo>
                  <a:pt x="37960" y="5391213"/>
                </a:lnTo>
                <a:lnTo>
                  <a:pt x="21742" y="5432564"/>
                </a:lnTo>
                <a:lnTo>
                  <a:pt x="9829" y="5475884"/>
                </a:lnTo>
                <a:lnTo>
                  <a:pt x="2501" y="5520918"/>
                </a:lnTo>
                <a:lnTo>
                  <a:pt x="0" y="5567400"/>
                </a:lnTo>
                <a:lnTo>
                  <a:pt x="2501" y="5613882"/>
                </a:lnTo>
                <a:lnTo>
                  <a:pt x="9829" y="5658917"/>
                </a:lnTo>
                <a:lnTo>
                  <a:pt x="21742" y="5702249"/>
                </a:lnTo>
                <a:lnTo>
                  <a:pt x="37960" y="5743600"/>
                </a:lnTo>
                <a:lnTo>
                  <a:pt x="58242" y="5782729"/>
                </a:lnTo>
                <a:lnTo>
                  <a:pt x="82296" y="5819356"/>
                </a:lnTo>
                <a:lnTo>
                  <a:pt x="109893" y="5853239"/>
                </a:lnTo>
                <a:lnTo>
                  <a:pt x="140766" y="5884113"/>
                </a:lnTo>
                <a:lnTo>
                  <a:pt x="174650" y="5911710"/>
                </a:lnTo>
                <a:lnTo>
                  <a:pt x="211277" y="5935777"/>
                </a:lnTo>
                <a:lnTo>
                  <a:pt x="250405" y="5956046"/>
                </a:lnTo>
                <a:lnTo>
                  <a:pt x="291757" y="5972264"/>
                </a:lnTo>
                <a:lnTo>
                  <a:pt x="335076" y="5984176"/>
                </a:lnTo>
                <a:lnTo>
                  <a:pt x="380111" y="5991517"/>
                </a:lnTo>
                <a:lnTo>
                  <a:pt x="426593" y="5994019"/>
                </a:lnTo>
                <a:lnTo>
                  <a:pt x="473062" y="5991517"/>
                </a:lnTo>
                <a:lnTo>
                  <a:pt x="518096" y="5984176"/>
                </a:lnTo>
                <a:lnTo>
                  <a:pt x="561416" y="5972264"/>
                </a:lnTo>
                <a:lnTo>
                  <a:pt x="602767" y="5956046"/>
                </a:lnTo>
                <a:lnTo>
                  <a:pt x="641896" y="5935777"/>
                </a:lnTo>
                <a:lnTo>
                  <a:pt x="678522" y="5911710"/>
                </a:lnTo>
                <a:lnTo>
                  <a:pt x="712406" y="5884113"/>
                </a:lnTo>
                <a:lnTo>
                  <a:pt x="743267" y="5853239"/>
                </a:lnTo>
                <a:lnTo>
                  <a:pt x="770864" y="5819356"/>
                </a:lnTo>
                <a:lnTo>
                  <a:pt x="794931" y="5782729"/>
                </a:lnTo>
                <a:lnTo>
                  <a:pt x="815213" y="5743600"/>
                </a:lnTo>
                <a:lnTo>
                  <a:pt x="831430" y="5702249"/>
                </a:lnTo>
                <a:lnTo>
                  <a:pt x="843343" y="5658917"/>
                </a:lnTo>
                <a:lnTo>
                  <a:pt x="850671" y="5613882"/>
                </a:lnTo>
                <a:lnTo>
                  <a:pt x="853186" y="5567400"/>
                </a:lnTo>
                <a:close/>
              </a:path>
              <a:path w="853439" h="5994400">
                <a:moveTo>
                  <a:pt x="853186" y="4282224"/>
                </a:moveTo>
                <a:lnTo>
                  <a:pt x="850671" y="4235742"/>
                </a:lnTo>
                <a:lnTo>
                  <a:pt x="843343" y="4190708"/>
                </a:lnTo>
                <a:lnTo>
                  <a:pt x="831430" y="4147375"/>
                </a:lnTo>
                <a:lnTo>
                  <a:pt x="815213" y="4106024"/>
                </a:lnTo>
                <a:lnTo>
                  <a:pt x="794931" y="4066895"/>
                </a:lnTo>
                <a:lnTo>
                  <a:pt x="770864" y="4030268"/>
                </a:lnTo>
                <a:lnTo>
                  <a:pt x="743267" y="3996385"/>
                </a:lnTo>
                <a:lnTo>
                  <a:pt x="712406" y="3965511"/>
                </a:lnTo>
                <a:lnTo>
                  <a:pt x="678522" y="3937914"/>
                </a:lnTo>
                <a:lnTo>
                  <a:pt x="641896" y="3913848"/>
                </a:lnTo>
                <a:lnTo>
                  <a:pt x="602767" y="3893578"/>
                </a:lnTo>
                <a:lnTo>
                  <a:pt x="561416" y="3877348"/>
                </a:lnTo>
                <a:lnTo>
                  <a:pt x="518096" y="3865448"/>
                </a:lnTo>
                <a:lnTo>
                  <a:pt x="473062" y="3858107"/>
                </a:lnTo>
                <a:lnTo>
                  <a:pt x="426593" y="3855605"/>
                </a:lnTo>
                <a:lnTo>
                  <a:pt x="380111" y="3858107"/>
                </a:lnTo>
                <a:lnTo>
                  <a:pt x="335076" y="3865448"/>
                </a:lnTo>
                <a:lnTo>
                  <a:pt x="291757" y="3877348"/>
                </a:lnTo>
                <a:lnTo>
                  <a:pt x="250405" y="3893578"/>
                </a:lnTo>
                <a:lnTo>
                  <a:pt x="211277" y="3913848"/>
                </a:lnTo>
                <a:lnTo>
                  <a:pt x="174650" y="3937914"/>
                </a:lnTo>
                <a:lnTo>
                  <a:pt x="140766" y="3965511"/>
                </a:lnTo>
                <a:lnTo>
                  <a:pt x="109893" y="3996385"/>
                </a:lnTo>
                <a:lnTo>
                  <a:pt x="82296" y="4030268"/>
                </a:lnTo>
                <a:lnTo>
                  <a:pt x="58242" y="4066895"/>
                </a:lnTo>
                <a:lnTo>
                  <a:pt x="37960" y="4106024"/>
                </a:lnTo>
                <a:lnTo>
                  <a:pt x="21742" y="4147375"/>
                </a:lnTo>
                <a:lnTo>
                  <a:pt x="9829" y="4190708"/>
                </a:lnTo>
                <a:lnTo>
                  <a:pt x="2501" y="4235742"/>
                </a:lnTo>
                <a:lnTo>
                  <a:pt x="0" y="4282224"/>
                </a:lnTo>
                <a:lnTo>
                  <a:pt x="2501" y="4328706"/>
                </a:lnTo>
                <a:lnTo>
                  <a:pt x="9829" y="4373740"/>
                </a:lnTo>
                <a:lnTo>
                  <a:pt x="21742" y="4417060"/>
                </a:lnTo>
                <a:lnTo>
                  <a:pt x="37960" y="4458411"/>
                </a:lnTo>
                <a:lnTo>
                  <a:pt x="58242" y="4497527"/>
                </a:lnTo>
                <a:lnTo>
                  <a:pt x="82296" y="4534154"/>
                </a:lnTo>
                <a:lnTo>
                  <a:pt x="109893" y="4568037"/>
                </a:lnTo>
                <a:lnTo>
                  <a:pt x="140766" y="4598911"/>
                </a:lnTo>
                <a:lnTo>
                  <a:pt x="174650" y="4626508"/>
                </a:lnTo>
                <a:lnTo>
                  <a:pt x="211277" y="4650562"/>
                </a:lnTo>
                <a:lnTo>
                  <a:pt x="250405" y="4670844"/>
                </a:lnTo>
                <a:lnTo>
                  <a:pt x="291757" y="4687062"/>
                </a:lnTo>
                <a:lnTo>
                  <a:pt x="335076" y="4698974"/>
                </a:lnTo>
                <a:lnTo>
                  <a:pt x="380111" y="4706302"/>
                </a:lnTo>
                <a:lnTo>
                  <a:pt x="426593" y="4708804"/>
                </a:lnTo>
                <a:lnTo>
                  <a:pt x="473062" y="4706302"/>
                </a:lnTo>
                <a:lnTo>
                  <a:pt x="518096" y="4698974"/>
                </a:lnTo>
                <a:lnTo>
                  <a:pt x="561416" y="4687062"/>
                </a:lnTo>
                <a:lnTo>
                  <a:pt x="602767" y="4670844"/>
                </a:lnTo>
                <a:lnTo>
                  <a:pt x="641896" y="4650562"/>
                </a:lnTo>
                <a:lnTo>
                  <a:pt x="678522" y="4626508"/>
                </a:lnTo>
                <a:lnTo>
                  <a:pt x="712406" y="4598911"/>
                </a:lnTo>
                <a:lnTo>
                  <a:pt x="743267" y="4568037"/>
                </a:lnTo>
                <a:lnTo>
                  <a:pt x="770864" y="4534154"/>
                </a:lnTo>
                <a:lnTo>
                  <a:pt x="794931" y="4497527"/>
                </a:lnTo>
                <a:lnTo>
                  <a:pt x="815213" y="4458411"/>
                </a:lnTo>
                <a:lnTo>
                  <a:pt x="831430" y="4417060"/>
                </a:lnTo>
                <a:lnTo>
                  <a:pt x="843343" y="4373740"/>
                </a:lnTo>
                <a:lnTo>
                  <a:pt x="850671" y="4328706"/>
                </a:lnTo>
                <a:lnTo>
                  <a:pt x="853186" y="4282224"/>
                </a:lnTo>
                <a:close/>
              </a:path>
              <a:path w="853439" h="5994400">
                <a:moveTo>
                  <a:pt x="853186" y="2997009"/>
                </a:moveTo>
                <a:lnTo>
                  <a:pt x="850671" y="2950540"/>
                </a:lnTo>
                <a:lnTo>
                  <a:pt x="843343" y="2905506"/>
                </a:lnTo>
                <a:lnTo>
                  <a:pt x="831430" y="2862186"/>
                </a:lnTo>
                <a:lnTo>
                  <a:pt x="815213" y="2820835"/>
                </a:lnTo>
                <a:lnTo>
                  <a:pt x="794931" y="2781706"/>
                </a:lnTo>
                <a:lnTo>
                  <a:pt x="770864" y="2745079"/>
                </a:lnTo>
                <a:lnTo>
                  <a:pt x="743267" y="2711196"/>
                </a:lnTo>
                <a:lnTo>
                  <a:pt x="712406" y="2680322"/>
                </a:lnTo>
                <a:lnTo>
                  <a:pt x="678522" y="2652725"/>
                </a:lnTo>
                <a:lnTo>
                  <a:pt x="641896" y="2628671"/>
                </a:lnTo>
                <a:lnTo>
                  <a:pt x="602767" y="2608389"/>
                </a:lnTo>
                <a:lnTo>
                  <a:pt x="561416" y="2592171"/>
                </a:lnTo>
                <a:lnTo>
                  <a:pt x="518096" y="2580259"/>
                </a:lnTo>
                <a:lnTo>
                  <a:pt x="473062" y="2572931"/>
                </a:lnTo>
                <a:lnTo>
                  <a:pt x="426593" y="2570416"/>
                </a:lnTo>
                <a:lnTo>
                  <a:pt x="380111" y="2572931"/>
                </a:lnTo>
                <a:lnTo>
                  <a:pt x="335076" y="2580259"/>
                </a:lnTo>
                <a:lnTo>
                  <a:pt x="291757" y="2592171"/>
                </a:lnTo>
                <a:lnTo>
                  <a:pt x="250405" y="2608389"/>
                </a:lnTo>
                <a:lnTo>
                  <a:pt x="211277" y="2628671"/>
                </a:lnTo>
                <a:lnTo>
                  <a:pt x="174650" y="2652725"/>
                </a:lnTo>
                <a:lnTo>
                  <a:pt x="140766" y="2680322"/>
                </a:lnTo>
                <a:lnTo>
                  <a:pt x="109893" y="2711196"/>
                </a:lnTo>
                <a:lnTo>
                  <a:pt x="82296" y="2745079"/>
                </a:lnTo>
                <a:lnTo>
                  <a:pt x="58242" y="2781706"/>
                </a:lnTo>
                <a:lnTo>
                  <a:pt x="37960" y="2820835"/>
                </a:lnTo>
                <a:lnTo>
                  <a:pt x="21742" y="2862186"/>
                </a:lnTo>
                <a:lnTo>
                  <a:pt x="9829" y="2905506"/>
                </a:lnTo>
                <a:lnTo>
                  <a:pt x="2501" y="2950540"/>
                </a:lnTo>
                <a:lnTo>
                  <a:pt x="0" y="2997009"/>
                </a:lnTo>
                <a:lnTo>
                  <a:pt x="2501" y="3043491"/>
                </a:lnTo>
                <a:lnTo>
                  <a:pt x="9829" y="3088525"/>
                </a:lnTo>
                <a:lnTo>
                  <a:pt x="21742" y="3131845"/>
                </a:lnTo>
                <a:lnTo>
                  <a:pt x="37960" y="3173196"/>
                </a:lnTo>
                <a:lnTo>
                  <a:pt x="58242" y="3212325"/>
                </a:lnTo>
                <a:lnTo>
                  <a:pt x="82296" y="3248952"/>
                </a:lnTo>
                <a:lnTo>
                  <a:pt x="109893" y="3282835"/>
                </a:lnTo>
                <a:lnTo>
                  <a:pt x="140766" y="3313709"/>
                </a:lnTo>
                <a:lnTo>
                  <a:pt x="174650" y="3341306"/>
                </a:lnTo>
                <a:lnTo>
                  <a:pt x="211277" y="3365360"/>
                </a:lnTo>
                <a:lnTo>
                  <a:pt x="250405" y="3385642"/>
                </a:lnTo>
                <a:lnTo>
                  <a:pt x="291757" y="3401860"/>
                </a:lnTo>
                <a:lnTo>
                  <a:pt x="335076" y="3413772"/>
                </a:lnTo>
                <a:lnTo>
                  <a:pt x="380111" y="3421100"/>
                </a:lnTo>
                <a:lnTo>
                  <a:pt x="426593" y="3423602"/>
                </a:lnTo>
                <a:lnTo>
                  <a:pt x="473062" y="3421100"/>
                </a:lnTo>
                <a:lnTo>
                  <a:pt x="518096" y="3413772"/>
                </a:lnTo>
                <a:lnTo>
                  <a:pt x="561416" y="3401860"/>
                </a:lnTo>
                <a:lnTo>
                  <a:pt x="602767" y="3385642"/>
                </a:lnTo>
                <a:lnTo>
                  <a:pt x="641896" y="3365360"/>
                </a:lnTo>
                <a:lnTo>
                  <a:pt x="678522" y="3341306"/>
                </a:lnTo>
                <a:lnTo>
                  <a:pt x="712406" y="3313709"/>
                </a:lnTo>
                <a:lnTo>
                  <a:pt x="743267" y="3282835"/>
                </a:lnTo>
                <a:lnTo>
                  <a:pt x="770864" y="3248952"/>
                </a:lnTo>
                <a:lnTo>
                  <a:pt x="794931" y="3212325"/>
                </a:lnTo>
                <a:lnTo>
                  <a:pt x="815213" y="3173196"/>
                </a:lnTo>
                <a:lnTo>
                  <a:pt x="831430" y="3131845"/>
                </a:lnTo>
                <a:lnTo>
                  <a:pt x="843343" y="3088525"/>
                </a:lnTo>
                <a:lnTo>
                  <a:pt x="850671" y="3043491"/>
                </a:lnTo>
                <a:lnTo>
                  <a:pt x="853186" y="2997009"/>
                </a:lnTo>
                <a:close/>
              </a:path>
              <a:path w="853439" h="5994400">
                <a:moveTo>
                  <a:pt x="853186" y="1668145"/>
                </a:moveTo>
                <a:lnTo>
                  <a:pt x="850671" y="1621675"/>
                </a:lnTo>
                <a:lnTo>
                  <a:pt x="843343" y="1576641"/>
                </a:lnTo>
                <a:lnTo>
                  <a:pt x="831430" y="1533321"/>
                </a:lnTo>
                <a:lnTo>
                  <a:pt x="815213" y="1491970"/>
                </a:lnTo>
                <a:lnTo>
                  <a:pt x="794931" y="1452841"/>
                </a:lnTo>
                <a:lnTo>
                  <a:pt x="770864" y="1416215"/>
                </a:lnTo>
                <a:lnTo>
                  <a:pt x="743267" y="1382344"/>
                </a:lnTo>
                <a:lnTo>
                  <a:pt x="712406" y="1351470"/>
                </a:lnTo>
                <a:lnTo>
                  <a:pt x="678522" y="1323873"/>
                </a:lnTo>
                <a:lnTo>
                  <a:pt x="641896" y="1299806"/>
                </a:lnTo>
                <a:lnTo>
                  <a:pt x="602767" y="1279537"/>
                </a:lnTo>
                <a:lnTo>
                  <a:pt x="561416" y="1263307"/>
                </a:lnTo>
                <a:lnTo>
                  <a:pt x="518096" y="1251407"/>
                </a:lnTo>
                <a:lnTo>
                  <a:pt x="473062" y="1244066"/>
                </a:lnTo>
                <a:lnTo>
                  <a:pt x="426593" y="1241564"/>
                </a:lnTo>
                <a:lnTo>
                  <a:pt x="380111" y="1244066"/>
                </a:lnTo>
                <a:lnTo>
                  <a:pt x="335076" y="1251407"/>
                </a:lnTo>
                <a:lnTo>
                  <a:pt x="291757" y="1263307"/>
                </a:lnTo>
                <a:lnTo>
                  <a:pt x="250405" y="1279537"/>
                </a:lnTo>
                <a:lnTo>
                  <a:pt x="211277" y="1299806"/>
                </a:lnTo>
                <a:lnTo>
                  <a:pt x="174650" y="1323873"/>
                </a:lnTo>
                <a:lnTo>
                  <a:pt x="140766" y="1351470"/>
                </a:lnTo>
                <a:lnTo>
                  <a:pt x="109893" y="1382344"/>
                </a:lnTo>
                <a:lnTo>
                  <a:pt x="82296" y="1416215"/>
                </a:lnTo>
                <a:lnTo>
                  <a:pt x="58242" y="1452841"/>
                </a:lnTo>
                <a:lnTo>
                  <a:pt x="37960" y="1491970"/>
                </a:lnTo>
                <a:lnTo>
                  <a:pt x="21742" y="1533321"/>
                </a:lnTo>
                <a:lnTo>
                  <a:pt x="9829" y="1576641"/>
                </a:lnTo>
                <a:lnTo>
                  <a:pt x="2501" y="1621675"/>
                </a:lnTo>
                <a:lnTo>
                  <a:pt x="0" y="1668145"/>
                </a:lnTo>
                <a:lnTo>
                  <a:pt x="2501" y="1714627"/>
                </a:lnTo>
                <a:lnTo>
                  <a:pt x="9829" y="1759661"/>
                </a:lnTo>
                <a:lnTo>
                  <a:pt x="21742" y="1802980"/>
                </a:lnTo>
                <a:lnTo>
                  <a:pt x="37960" y="1844332"/>
                </a:lnTo>
                <a:lnTo>
                  <a:pt x="58242" y="1883460"/>
                </a:lnTo>
                <a:lnTo>
                  <a:pt x="82296" y="1920087"/>
                </a:lnTo>
                <a:lnTo>
                  <a:pt x="109893" y="1953971"/>
                </a:lnTo>
                <a:lnTo>
                  <a:pt x="140766" y="1984844"/>
                </a:lnTo>
                <a:lnTo>
                  <a:pt x="174650" y="2012442"/>
                </a:lnTo>
                <a:lnTo>
                  <a:pt x="211277" y="2036495"/>
                </a:lnTo>
                <a:lnTo>
                  <a:pt x="250405" y="2056777"/>
                </a:lnTo>
                <a:lnTo>
                  <a:pt x="291757" y="2072995"/>
                </a:lnTo>
                <a:lnTo>
                  <a:pt x="335076" y="2084908"/>
                </a:lnTo>
                <a:lnTo>
                  <a:pt x="380111" y="2092236"/>
                </a:lnTo>
                <a:lnTo>
                  <a:pt x="426593" y="2094738"/>
                </a:lnTo>
                <a:lnTo>
                  <a:pt x="473062" y="2092236"/>
                </a:lnTo>
                <a:lnTo>
                  <a:pt x="518096" y="2084908"/>
                </a:lnTo>
                <a:lnTo>
                  <a:pt x="561416" y="2072995"/>
                </a:lnTo>
                <a:lnTo>
                  <a:pt x="602767" y="2056777"/>
                </a:lnTo>
                <a:lnTo>
                  <a:pt x="641896" y="2036495"/>
                </a:lnTo>
                <a:lnTo>
                  <a:pt x="678522" y="2012442"/>
                </a:lnTo>
                <a:lnTo>
                  <a:pt x="712406" y="1984844"/>
                </a:lnTo>
                <a:lnTo>
                  <a:pt x="743267" y="1953971"/>
                </a:lnTo>
                <a:lnTo>
                  <a:pt x="770864" y="1920087"/>
                </a:lnTo>
                <a:lnTo>
                  <a:pt x="794931" y="1883460"/>
                </a:lnTo>
                <a:lnTo>
                  <a:pt x="815213" y="1844332"/>
                </a:lnTo>
                <a:lnTo>
                  <a:pt x="831430" y="1802980"/>
                </a:lnTo>
                <a:lnTo>
                  <a:pt x="843343" y="1759661"/>
                </a:lnTo>
                <a:lnTo>
                  <a:pt x="850671" y="1714627"/>
                </a:lnTo>
                <a:lnTo>
                  <a:pt x="853186" y="1668145"/>
                </a:lnTo>
                <a:close/>
              </a:path>
              <a:path w="853439" h="5994400">
                <a:moveTo>
                  <a:pt x="853186" y="426605"/>
                </a:moveTo>
                <a:lnTo>
                  <a:pt x="850671" y="380123"/>
                </a:lnTo>
                <a:lnTo>
                  <a:pt x="843343" y="335089"/>
                </a:lnTo>
                <a:lnTo>
                  <a:pt x="831430" y="291769"/>
                </a:lnTo>
                <a:lnTo>
                  <a:pt x="815213" y="250418"/>
                </a:lnTo>
                <a:lnTo>
                  <a:pt x="794931" y="211289"/>
                </a:lnTo>
                <a:lnTo>
                  <a:pt x="770864" y="174663"/>
                </a:lnTo>
                <a:lnTo>
                  <a:pt x="743267" y="140779"/>
                </a:lnTo>
                <a:lnTo>
                  <a:pt x="712406" y="109918"/>
                </a:lnTo>
                <a:lnTo>
                  <a:pt x="678522" y="82321"/>
                </a:lnTo>
                <a:lnTo>
                  <a:pt x="641896" y="58254"/>
                </a:lnTo>
                <a:lnTo>
                  <a:pt x="602767" y="37973"/>
                </a:lnTo>
                <a:lnTo>
                  <a:pt x="561416" y="21755"/>
                </a:lnTo>
                <a:lnTo>
                  <a:pt x="518096" y="9842"/>
                </a:lnTo>
                <a:lnTo>
                  <a:pt x="473062" y="2514"/>
                </a:lnTo>
                <a:lnTo>
                  <a:pt x="426593" y="0"/>
                </a:lnTo>
                <a:lnTo>
                  <a:pt x="380111" y="2514"/>
                </a:lnTo>
                <a:lnTo>
                  <a:pt x="335076" y="9842"/>
                </a:lnTo>
                <a:lnTo>
                  <a:pt x="291757" y="21755"/>
                </a:lnTo>
                <a:lnTo>
                  <a:pt x="250405" y="37973"/>
                </a:lnTo>
                <a:lnTo>
                  <a:pt x="211277" y="58254"/>
                </a:lnTo>
                <a:lnTo>
                  <a:pt x="174650" y="82321"/>
                </a:lnTo>
                <a:lnTo>
                  <a:pt x="140766" y="109918"/>
                </a:lnTo>
                <a:lnTo>
                  <a:pt x="109893" y="140779"/>
                </a:lnTo>
                <a:lnTo>
                  <a:pt x="82296" y="174663"/>
                </a:lnTo>
                <a:lnTo>
                  <a:pt x="58242" y="211289"/>
                </a:lnTo>
                <a:lnTo>
                  <a:pt x="37960" y="250418"/>
                </a:lnTo>
                <a:lnTo>
                  <a:pt x="21742" y="291769"/>
                </a:lnTo>
                <a:lnTo>
                  <a:pt x="9829" y="335089"/>
                </a:lnTo>
                <a:lnTo>
                  <a:pt x="2501" y="380123"/>
                </a:lnTo>
                <a:lnTo>
                  <a:pt x="0" y="426605"/>
                </a:lnTo>
                <a:lnTo>
                  <a:pt x="2501" y="473087"/>
                </a:lnTo>
                <a:lnTo>
                  <a:pt x="9829" y="518121"/>
                </a:lnTo>
                <a:lnTo>
                  <a:pt x="21742" y="561454"/>
                </a:lnTo>
                <a:lnTo>
                  <a:pt x="37960" y="602805"/>
                </a:lnTo>
                <a:lnTo>
                  <a:pt x="58242" y="641934"/>
                </a:lnTo>
                <a:lnTo>
                  <a:pt x="82296" y="678561"/>
                </a:lnTo>
                <a:lnTo>
                  <a:pt x="109893" y="712444"/>
                </a:lnTo>
                <a:lnTo>
                  <a:pt x="140766" y="743318"/>
                </a:lnTo>
                <a:lnTo>
                  <a:pt x="174650" y="770915"/>
                </a:lnTo>
                <a:lnTo>
                  <a:pt x="211277" y="794981"/>
                </a:lnTo>
                <a:lnTo>
                  <a:pt x="250405" y="815251"/>
                </a:lnTo>
                <a:lnTo>
                  <a:pt x="291757" y="831469"/>
                </a:lnTo>
                <a:lnTo>
                  <a:pt x="335076" y="843381"/>
                </a:lnTo>
                <a:lnTo>
                  <a:pt x="380111" y="850722"/>
                </a:lnTo>
                <a:lnTo>
                  <a:pt x="426593" y="853224"/>
                </a:lnTo>
                <a:lnTo>
                  <a:pt x="473062" y="850722"/>
                </a:lnTo>
                <a:lnTo>
                  <a:pt x="518096" y="843381"/>
                </a:lnTo>
                <a:lnTo>
                  <a:pt x="561416" y="831469"/>
                </a:lnTo>
                <a:lnTo>
                  <a:pt x="602767" y="815251"/>
                </a:lnTo>
                <a:lnTo>
                  <a:pt x="641896" y="794981"/>
                </a:lnTo>
                <a:lnTo>
                  <a:pt x="678522" y="770915"/>
                </a:lnTo>
                <a:lnTo>
                  <a:pt x="712406" y="743318"/>
                </a:lnTo>
                <a:lnTo>
                  <a:pt x="743267" y="712444"/>
                </a:lnTo>
                <a:lnTo>
                  <a:pt x="770864" y="678561"/>
                </a:lnTo>
                <a:lnTo>
                  <a:pt x="794931" y="641934"/>
                </a:lnTo>
                <a:lnTo>
                  <a:pt x="815213" y="602805"/>
                </a:lnTo>
                <a:lnTo>
                  <a:pt x="831430" y="561454"/>
                </a:lnTo>
                <a:lnTo>
                  <a:pt x="843343" y="518121"/>
                </a:lnTo>
                <a:lnTo>
                  <a:pt x="850671" y="473087"/>
                </a:lnTo>
                <a:lnTo>
                  <a:pt x="853186" y="426605"/>
                </a:lnTo>
                <a:close/>
              </a:path>
            </a:pathLst>
          </a:custGeom>
          <a:solidFill>
            <a:srgbClr val="FF9E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85532" y="624332"/>
            <a:ext cx="1492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65" dirty="0"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85532" y="1837429"/>
            <a:ext cx="2057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80" dirty="0"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79107" y="3218186"/>
            <a:ext cx="21145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25" dirty="0"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69557" y="4473948"/>
            <a:ext cx="2235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225" dirty="0">
                <a:latin typeface="Arial"/>
                <a:cs typeface="Arial"/>
              </a:rPr>
              <a:t>4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69557" y="5760217"/>
            <a:ext cx="20827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05" dirty="0">
                <a:latin typeface="Arial"/>
                <a:cs typeface="Arial"/>
              </a:rPr>
              <a:t>5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361630" y="1099394"/>
            <a:ext cx="31750" cy="4533900"/>
          </a:xfrm>
          <a:custGeom>
            <a:avLst/>
            <a:gdLst/>
            <a:ahLst/>
            <a:cxnLst/>
            <a:rect l="l" t="t" r="r" b="b"/>
            <a:pathLst>
              <a:path w="31750" h="4533900">
                <a:moveTo>
                  <a:pt x="21704" y="1193850"/>
                </a:moveTo>
                <a:lnTo>
                  <a:pt x="21704" y="1973186"/>
                </a:lnTo>
              </a:path>
              <a:path w="31750" h="4533900">
                <a:moveTo>
                  <a:pt x="31229" y="2447975"/>
                </a:moveTo>
                <a:lnTo>
                  <a:pt x="31229" y="3227311"/>
                </a:lnTo>
              </a:path>
              <a:path w="31750" h="4533900">
                <a:moveTo>
                  <a:pt x="6597" y="3754240"/>
                </a:moveTo>
                <a:lnTo>
                  <a:pt x="6597" y="4533576"/>
                </a:lnTo>
              </a:path>
              <a:path w="31750" h="4533900">
                <a:moveTo>
                  <a:pt x="0" y="0"/>
                </a:moveTo>
                <a:lnTo>
                  <a:pt x="0" y="779335"/>
                </a:lnTo>
              </a:path>
            </a:pathLst>
          </a:custGeom>
          <a:ln w="50800">
            <a:solidFill>
              <a:srgbClr val="FF9E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981200" y="5715000"/>
            <a:ext cx="9677400" cy="4217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8920">
              <a:lnSpc>
                <a:spcPct val="100800"/>
              </a:lnSpc>
              <a:spcBef>
                <a:spcPts val="75"/>
              </a:spcBef>
            </a:pPr>
            <a:r>
              <a:rPr lang="ru-RU" sz="2800" spc="195" dirty="0" smtClean="0">
                <a:solidFill>
                  <a:srgbClr val="008F00"/>
                </a:solidFill>
                <a:latin typeface="Trebuchet MS"/>
                <a:cs typeface="Trebuchet MS"/>
              </a:rPr>
              <a:t>ДВИЖЕНИЕ НА УРОКАХ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981200" y="583176"/>
            <a:ext cx="9982200" cy="4394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99000"/>
              </a:lnSpc>
              <a:spcBef>
                <a:spcPts val="125"/>
              </a:spcBef>
              <a:tabLst>
                <a:tab pos="1967864" algn="l"/>
                <a:tab pos="2153920" algn="l"/>
              </a:tabLst>
            </a:pPr>
            <a:r>
              <a:rPr lang="ru-RU" sz="2800" b="0" spc="190" dirty="0" smtClean="0">
                <a:solidFill>
                  <a:srgbClr val="008F00"/>
                </a:solidFill>
                <a:latin typeface="Trebuchet MS"/>
                <a:cs typeface="Trebuchet MS"/>
              </a:rPr>
              <a:t>ПОКОЛЕНИЕ </a:t>
            </a:r>
            <a:r>
              <a:rPr lang="ru-RU" sz="2800" b="0" spc="-5" dirty="0" smtClean="0">
                <a:solidFill>
                  <a:srgbClr val="008F00"/>
                </a:solidFill>
                <a:latin typeface="Microsoft Sans Serif"/>
                <a:cs typeface="Microsoft Sans Serif"/>
              </a:rPr>
              <a:t>Z</a:t>
            </a:r>
            <a:endParaRPr lang="ru-RU" sz="3200" b="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34584" cy="68275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391400" y="914400"/>
            <a:ext cx="20574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0" spc="1105" dirty="0" smtClean="0">
                <a:solidFill>
                  <a:srgbClr val="FA9915"/>
                </a:solidFill>
                <a:latin typeface="Microsoft Sans Serif"/>
                <a:cs typeface="Microsoft Sans Serif"/>
              </a:rPr>
              <a:t>6</a:t>
            </a:r>
            <a:endParaRPr lang="ru-RU" sz="15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86400" y="3505200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4400" spc="310" dirty="0" smtClean="0">
                <a:latin typeface="Trebuchet MS"/>
                <a:cs typeface="Trebuchet MS"/>
              </a:rPr>
              <a:t>ПОК</a:t>
            </a:r>
            <a:r>
              <a:rPr lang="ru-RU" sz="4400" spc="280" dirty="0" smtClean="0">
                <a:latin typeface="Trebuchet MS"/>
                <a:cs typeface="Trebuchet MS"/>
              </a:rPr>
              <a:t>О</a:t>
            </a:r>
            <a:r>
              <a:rPr lang="ru-RU" sz="4400" spc="275" dirty="0" smtClean="0">
                <a:latin typeface="Trebuchet MS"/>
                <a:cs typeface="Trebuchet MS"/>
              </a:rPr>
              <a:t>Л</a:t>
            </a:r>
            <a:r>
              <a:rPr lang="ru-RU" sz="4400" spc="400" dirty="0" smtClean="0">
                <a:latin typeface="Trebuchet MS"/>
                <a:cs typeface="Trebuchet MS"/>
              </a:rPr>
              <a:t>Е</a:t>
            </a:r>
            <a:r>
              <a:rPr lang="ru-RU" sz="4400" spc="280" dirty="0" smtClean="0">
                <a:latin typeface="Trebuchet MS"/>
                <a:cs typeface="Trebuchet MS"/>
              </a:rPr>
              <a:t>НИЙ </a:t>
            </a:r>
            <a:r>
              <a:rPr lang="ru-RU" sz="4400" spc="315" dirty="0" smtClean="0">
                <a:latin typeface="Trebuchet MS"/>
                <a:cs typeface="Trebuchet MS"/>
              </a:rPr>
              <a:t>СЕЙЧАС</a:t>
            </a:r>
            <a:r>
              <a:rPr lang="ru-RU" sz="4400" spc="-70" dirty="0" smtClean="0">
                <a:latin typeface="Trebuchet MS"/>
                <a:cs typeface="Trebuchet MS"/>
              </a:rPr>
              <a:t> </a:t>
            </a:r>
            <a:r>
              <a:rPr lang="ru-RU" sz="4400" spc="360" dirty="0" smtClean="0">
                <a:latin typeface="Trebuchet MS"/>
                <a:cs typeface="Trebuchet MS"/>
              </a:rPr>
              <a:t>ЖИВУТ</a:t>
            </a:r>
            <a:endParaRPr lang="ru-RU" sz="4400" dirty="0" smtClean="0"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</a:pPr>
            <a:r>
              <a:rPr lang="ru-RU" sz="4400" spc="625" dirty="0" smtClean="0">
                <a:latin typeface="Trebuchet MS"/>
                <a:cs typeface="Trebuchet MS"/>
              </a:rPr>
              <a:t>В</a:t>
            </a:r>
            <a:r>
              <a:rPr lang="ru-RU" sz="4400" spc="-45" dirty="0" smtClean="0">
                <a:latin typeface="Trebuchet MS"/>
                <a:cs typeface="Trebuchet MS"/>
              </a:rPr>
              <a:t> </a:t>
            </a:r>
            <a:r>
              <a:rPr lang="ru-RU" sz="4400" spc="280" dirty="0" smtClean="0">
                <a:latin typeface="Trebuchet MS"/>
                <a:cs typeface="Trebuchet MS"/>
              </a:rPr>
              <a:t>РОССИИ</a:t>
            </a:r>
            <a:endParaRPr lang="ru-RU" sz="44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90285"/>
            <a:ext cx="12192000" cy="638628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2600" y="381001"/>
            <a:ext cx="10210800" cy="1114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487805" algn="ctr">
              <a:lnSpc>
                <a:spcPct val="150500"/>
              </a:lnSpc>
              <a:spcBef>
                <a:spcPts val="145"/>
              </a:spcBef>
            </a:pPr>
            <a:r>
              <a:rPr lang="ru-RU" sz="4400" b="1" spc="85" dirty="0" smtClean="0">
                <a:solidFill>
                  <a:srgbClr val="FA9915"/>
                </a:solidFill>
                <a:latin typeface="Arial"/>
                <a:cs typeface="Arial"/>
              </a:rPr>
              <a:t> РЕАЛЬНЫЕ</a:t>
            </a:r>
            <a:r>
              <a:rPr lang="ru-RU" sz="4400" b="1" spc="114" dirty="0" smtClean="0">
                <a:solidFill>
                  <a:srgbClr val="FA9915"/>
                </a:solidFill>
                <a:latin typeface="Arial"/>
                <a:cs typeface="Arial"/>
              </a:rPr>
              <a:t> </a:t>
            </a:r>
            <a:r>
              <a:rPr lang="ru-RU" sz="4400" b="1" spc="150" dirty="0" smtClean="0">
                <a:solidFill>
                  <a:srgbClr val="FA9915"/>
                </a:solidFill>
                <a:latin typeface="Arial"/>
                <a:cs typeface="Arial"/>
              </a:rPr>
              <a:t>ФАКТЫ</a:t>
            </a:r>
            <a:r>
              <a:rPr lang="ru-RU" sz="4400" b="1" spc="130" dirty="0" smtClean="0">
                <a:solidFill>
                  <a:srgbClr val="FA9915"/>
                </a:solidFill>
                <a:latin typeface="Arial"/>
                <a:cs typeface="Arial"/>
              </a:rPr>
              <a:t> </a:t>
            </a:r>
            <a:r>
              <a:rPr lang="ru-RU" sz="4400" b="1" spc="-155" dirty="0" smtClean="0">
                <a:solidFill>
                  <a:srgbClr val="FA9915"/>
                </a:solidFill>
                <a:latin typeface="Arial"/>
                <a:cs typeface="Arial"/>
              </a:rPr>
              <a:t>О</a:t>
            </a:r>
            <a:r>
              <a:rPr lang="ru-RU" sz="4400" b="1" spc="125" dirty="0" smtClean="0">
                <a:solidFill>
                  <a:srgbClr val="FA9915"/>
                </a:solidFill>
                <a:latin typeface="Arial"/>
                <a:cs typeface="Arial"/>
              </a:rPr>
              <a:t> </a:t>
            </a:r>
            <a:r>
              <a:rPr lang="ru-RU" sz="4400" b="1" spc="-35" dirty="0" smtClean="0">
                <a:solidFill>
                  <a:srgbClr val="FA9915"/>
                </a:solidFill>
                <a:latin typeface="Arial"/>
                <a:cs typeface="Arial"/>
              </a:rPr>
              <a:t>ЗЕТАХ</a:t>
            </a:r>
            <a:endParaRPr lang="ru-RU" sz="4400" dirty="0">
              <a:solidFill>
                <a:schemeClr val="accent6"/>
              </a:solidFill>
              <a:latin typeface="Verdana"/>
              <a:cs typeface="Verdana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1676400"/>
            <a:ext cx="3967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spc="-5" dirty="0">
                <a:solidFill>
                  <a:srgbClr val="F3591F"/>
                </a:solidFill>
                <a:latin typeface="Verdana"/>
                <a:cs typeface="Verdana"/>
              </a:rPr>
              <a:t>ЖИВУТ В ИНТЕРНЕТЕ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62600" y="1676400"/>
            <a:ext cx="6324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715" algn="ctr">
              <a:lnSpc>
                <a:spcPct val="100000"/>
              </a:lnSpc>
              <a:spcBef>
                <a:spcPts val="100"/>
              </a:spcBef>
            </a:pPr>
            <a:r>
              <a:rPr lang="ru-RU" sz="2400" b="1" dirty="0">
                <a:solidFill>
                  <a:srgbClr val="586D8A"/>
                </a:solidFill>
                <a:latin typeface="Verdana"/>
                <a:cs typeface="Verdana"/>
              </a:rPr>
              <a:t>ИХ МОЖЕТ </a:t>
            </a:r>
            <a:r>
              <a:rPr lang="ru-RU" sz="2400" b="1" dirty="0" smtClean="0">
                <a:solidFill>
                  <a:srgbClr val="586D8A"/>
                </a:solidFill>
                <a:latin typeface="Verdana"/>
                <a:cs typeface="Verdana"/>
              </a:rPr>
              <a:t>УТОМЛЯТЬ ОБЩЕСТВО</a:t>
            </a:r>
            <a:r>
              <a:rPr lang="ru-RU" sz="2400" b="1" dirty="0">
                <a:solidFill>
                  <a:srgbClr val="586D8A"/>
                </a:solidFill>
                <a:latin typeface="Verdana"/>
                <a:cs typeface="Verdana"/>
              </a:rPr>
              <a:t>,  ШКОЛА В ЦЕЛОМ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95600" y="2590800"/>
            <a:ext cx="6477000" cy="457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98800"/>
              </a:lnSpc>
              <a:spcBef>
                <a:spcPts val="135"/>
              </a:spcBef>
            </a:pPr>
            <a:r>
              <a:rPr lang="ru-RU" sz="2400" b="1" dirty="0">
                <a:solidFill>
                  <a:srgbClr val="1AA8FE"/>
                </a:solidFill>
                <a:latin typeface="Verdana"/>
                <a:cs typeface="Verdana"/>
              </a:rPr>
              <a:t>НЕ ЗНАЮТ, ЧТО  ТАКОЕ ДЕФИЦИТ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3400" y="3124200"/>
            <a:ext cx="286200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2200" b="1" spc="-5" dirty="0">
                <a:solidFill>
                  <a:srgbClr val="BF9000"/>
                </a:solidFill>
                <a:latin typeface="Verdana"/>
                <a:cs typeface="Verdana"/>
              </a:rPr>
              <a:t>ГИПЕРАКТИВНЫ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29000" y="3581400"/>
            <a:ext cx="5486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lang="ru-RU" sz="2400" b="1" spc="-5" dirty="0">
                <a:solidFill>
                  <a:srgbClr val="F3591F"/>
                </a:solidFill>
                <a:latin typeface="Verdana"/>
                <a:cs typeface="Verdana"/>
              </a:rPr>
              <a:t>МОГУТ СОСРЕДОТОЧИТЬСЯ  МАКСИМУМ </a:t>
            </a:r>
            <a:r>
              <a:rPr lang="ru-RU" sz="2400" b="1" spc="-5" dirty="0" smtClean="0">
                <a:solidFill>
                  <a:srgbClr val="F3591F"/>
                </a:solidFill>
                <a:latin typeface="Verdana"/>
                <a:cs typeface="Verdana"/>
              </a:rPr>
              <a:t>НА 8 </a:t>
            </a:r>
            <a:r>
              <a:rPr lang="ru-RU" sz="2400" b="1" spc="-5" dirty="0">
                <a:solidFill>
                  <a:srgbClr val="F3591F"/>
                </a:solidFill>
                <a:latin typeface="Verdana"/>
                <a:cs typeface="Verdana"/>
              </a:rPr>
              <a:t>СЕКУНД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610600" y="3124200"/>
            <a:ext cx="298703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200" b="1" spc="-5" dirty="0">
                <a:solidFill>
                  <a:srgbClr val="BF9000"/>
                </a:solidFill>
                <a:latin typeface="Verdana"/>
                <a:cs typeface="Verdana"/>
              </a:rPr>
              <a:t>МНОГОЗАДАЧНЫ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1000" y="4953000"/>
            <a:ext cx="5943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2400" b="1" dirty="0">
                <a:solidFill>
                  <a:srgbClr val="586D8A"/>
                </a:solidFill>
                <a:latin typeface="Verdana"/>
                <a:cs typeface="Verdana"/>
              </a:rPr>
              <a:t>ЛЕГКО ВХОДЯТ </a:t>
            </a:r>
            <a:r>
              <a:rPr lang="ru-RU" sz="2400" b="1" dirty="0" smtClean="0">
                <a:solidFill>
                  <a:srgbClr val="586D8A"/>
                </a:solidFill>
                <a:latin typeface="Verdana"/>
                <a:cs typeface="Verdana"/>
              </a:rPr>
              <a:t>В ПРОЦЕССЫ  КОММУНИКАЦИИ</a:t>
            </a:r>
            <a:endParaRPr lang="ru-RU" sz="2400" b="1" dirty="0">
              <a:solidFill>
                <a:srgbClr val="586D8A"/>
              </a:solidFill>
              <a:latin typeface="Verdana"/>
              <a:cs typeface="Verdana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77000" y="5029200"/>
            <a:ext cx="6096000" cy="838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762000" algn="ctr">
              <a:lnSpc>
                <a:spcPct val="100800"/>
              </a:lnSpc>
              <a:spcBef>
                <a:spcPts val="75"/>
              </a:spcBef>
            </a:pPr>
            <a:r>
              <a:rPr lang="ru-RU" sz="2400" b="1" dirty="0">
                <a:solidFill>
                  <a:srgbClr val="1AA8FE"/>
                </a:solidFill>
                <a:latin typeface="Verdana"/>
                <a:cs typeface="Verdana"/>
              </a:rPr>
              <a:t>СПОСОБНЫ  </a:t>
            </a:r>
            <a:r>
              <a:rPr lang="ru-RU" sz="2400" b="1" dirty="0" smtClean="0">
                <a:solidFill>
                  <a:srgbClr val="1AA8FE"/>
                </a:solidFill>
                <a:latin typeface="Verdana"/>
                <a:cs typeface="Verdana"/>
              </a:rPr>
              <a:t>РАБОТАТЬ В </a:t>
            </a:r>
            <a:r>
              <a:rPr lang="ru-RU" sz="2400" b="1" dirty="0">
                <a:solidFill>
                  <a:srgbClr val="1AA8FE"/>
                </a:solidFill>
                <a:latin typeface="Verdana"/>
                <a:cs typeface="Verdana"/>
              </a:rPr>
              <a:t>ШУМЕ, ХАОСЕ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105400" y="5791200"/>
            <a:ext cx="25555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spc="85" dirty="0">
                <a:solidFill>
                  <a:srgbClr val="FA9915"/>
                </a:solidFill>
                <a:latin typeface="Arial"/>
                <a:cs typeface="Arial"/>
              </a:rPr>
              <a:t>ЗАЧЕМ?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457200" y="2819400"/>
            <a:ext cx="4913376" cy="3176016"/>
          </a:xfrm>
          <a:prstGeom prst="rect">
            <a:avLst/>
          </a:prstGeom>
        </p:spPr>
      </p:pic>
      <p:sp>
        <p:nvSpPr>
          <p:cNvPr id="5" name="object 2"/>
          <p:cNvSpPr/>
          <p:nvPr/>
        </p:nvSpPr>
        <p:spPr>
          <a:xfrm>
            <a:off x="0" y="0"/>
            <a:ext cx="12192000" cy="1200150"/>
          </a:xfrm>
          <a:custGeom>
            <a:avLst/>
            <a:gdLst/>
            <a:ahLst/>
            <a:cxnLst/>
            <a:rect l="l" t="t" r="r" b="b"/>
            <a:pathLst>
              <a:path w="12192000" h="1200150">
                <a:moveTo>
                  <a:pt x="12192000" y="0"/>
                </a:moveTo>
                <a:lnTo>
                  <a:pt x="0" y="0"/>
                </a:lnTo>
                <a:lnTo>
                  <a:pt x="0" y="1200150"/>
                </a:lnTo>
                <a:lnTo>
                  <a:pt x="12192000" y="120015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A9915"/>
          </a:solidFill>
        </p:spPr>
        <p:txBody>
          <a:bodyPr wrap="square" lIns="0" tIns="0" rIns="0" bIns="0" rtlCol="0"/>
          <a:lstStyle/>
          <a:p>
            <a:pPr algn="ctr"/>
            <a:r>
              <a:rPr lang="ru-RU" sz="4700" b="1" spc="120" dirty="0">
                <a:solidFill>
                  <a:srgbClr val="FFFFFF"/>
                </a:solidFill>
                <a:latin typeface="Arial"/>
                <a:ea typeface="+mj-ea"/>
                <a:cs typeface="Arial"/>
              </a:rPr>
              <a:t>РОДИТЕЛИ НОВОГО ПОКОЛЕНИЯ</a:t>
            </a:r>
            <a:endParaRPr sz="4700" b="1" spc="120" dirty="0">
              <a:solidFill>
                <a:srgbClr val="FFFFFF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29200" y="1524000"/>
            <a:ext cx="4038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50400"/>
              </a:lnSpc>
              <a:spcBef>
                <a:spcPts val="160"/>
              </a:spcBef>
            </a:pPr>
            <a:r>
              <a:rPr lang="ru-RU" sz="2400" spc="-5" dirty="0">
                <a:latin typeface="Verdana"/>
                <a:cs typeface="Verdana"/>
              </a:rPr>
              <a:t>ВСЁ МЕНЕЕ  АВТОРИТЕТНЫ ДЛЯ  ДЕТЕЙ –  ВСЕЗНАЮЩИМ  АВТОРИТЕТОМ  СТАНОВИТСЯ  ИНТЕРНЕТ.</a:t>
            </a:r>
          </a:p>
        </p:txBody>
      </p:sp>
      <p:pic>
        <p:nvPicPr>
          <p:cNvPr id="14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16696" y="2209800"/>
            <a:ext cx="3575304" cy="345643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680258"/>
            <a:ext cx="11290935" cy="1649095"/>
          </a:xfrm>
          <a:custGeom>
            <a:avLst/>
            <a:gdLst/>
            <a:ahLst/>
            <a:cxnLst/>
            <a:rect l="l" t="t" r="r" b="b"/>
            <a:pathLst>
              <a:path w="11290935" h="1649095">
                <a:moveTo>
                  <a:pt x="11290846" y="0"/>
                </a:moveTo>
                <a:lnTo>
                  <a:pt x="0" y="0"/>
                </a:lnTo>
                <a:lnTo>
                  <a:pt x="0" y="1648853"/>
                </a:lnTo>
                <a:lnTo>
                  <a:pt x="11290846" y="1648853"/>
                </a:lnTo>
                <a:lnTo>
                  <a:pt x="11290846" y="0"/>
                </a:lnTo>
                <a:close/>
              </a:path>
            </a:pathLst>
          </a:custGeom>
          <a:solidFill>
            <a:srgbClr val="FA9915"/>
          </a:solidFill>
        </p:spPr>
        <p:txBody>
          <a:bodyPr wrap="square" lIns="0" tIns="0" rIns="0" bIns="0" rtlCol="0"/>
          <a:lstStyle/>
          <a:p>
            <a:pPr algn="ctr"/>
            <a:endParaRPr lang="ru-RU" sz="4000" spc="310" dirty="0" smtClean="0">
              <a:solidFill>
                <a:srgbClr val="FFFFFF"/>
              </a:solidFill>
              <a:latin typeface="Trebuchet MS"/>
              <a:ea typeface="+mj-ea"/>
              <a:cs typeface="Trebuchet MS"/>
            </a:endParaRPr>
          </a:p>
          <a:p>
            <a:pPr algn="ctr"/>
            <a:r>
              <a:rPr lang="ru-RU" sz="4000" spc="310" dirty="0" smtClean="0">
                <a:solidFill>
                  <a:srgbClr val="FFFFFF"/>
                </a:solidFill>
                <a:latin typeface="Trebuchet MS"/>
                <a:ea typeface="+mj-ea"/>
                <a:cs typeface="Trebuchet MS"/>
              </a:rPr>
              <a:t>КАК </a:t>
            </a:r>
            <a:r>
              <a:rPr lang="ru-RU" sz="4000" spc="310" dirty="0">
                <a:solidFill>
                  <a:srgbClr val="FFFFFF"/>
                </a:solidFill>
                <a:latin typeface="Trebuchet MS"/>
                <a:ea typeface="+mj-ea"/>
                <a:cs typeface="Trebuchet MS"/>
              </a:rPr>
              <a:t>ОБУЧАТЬ ХОУМЛЕНДЕРОВ?</a:t>
            </a:r>
            <a:endParaRPr sz="4000" spc="310" dirty="0">
              <a:solidFill>
                <a:srgbClr val="FFFFFF"/>
              </a:solidFill>
              <a:latin typeface="Trebuchet MS"/>
              <a:ea typeface="+mj-ea"/>
              <a:cs typeface="Trebuchet MS"/>
            </a:endParaRPr>
          </a:p>
        </p:txBody>
      </p:sp>
      <p:sp>
        <p:nvSpPr>
          <p:cNvPr id="3" name="object 4"/>
          <p:cNvSpPr/>
          <p:nvPr/>
        </p:nvSpPr>
        <p:spPr>
          <a:xfrm>
            <a:off x="9701212" y="2680258"/>
            <a:ext cx="1617980" cy="2120900"/>
          </a:xfrm>
          <a:custGeom>
            <a:avLst/>
            <a:gdLst/>
            <a:ahLst/>
            <a:cxnLst/>
            <a:rect l="l" t="t" r="r" b="b"/>
            <a:pathLst>
              <a:path w="1617979" h="2120900">
                <a:moveTo>
                  <a:pt x="1617459" y="0"/>
                </a:moveTo>
                <a:lnTo>
                  <a:pt x="0" y="0"/>
                </a:lnTo>
                <a:lnTo>
                  <a:pt x="1617459" y="2120341"/>
                </a:lnTo>
                <a:lnTo>
                  <a:pt x="16174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53600" y="533400"/>
            <a:ext cx="1978152" cy="197815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95600" y="228600"/>
            <a:ext cx="6617068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300" b="1" spc="40" dirty="0">
                <a:solidFill>
                  <a:srgbClr val="FA9915"/>
                </a:solidFill>
                <a:latin typeface="Arial"/>
                <a:ea typeface="+mj-ea"/>
                <a:cs typeface="Arial"/>
              </a:rPr>
              <a:t>НЕСКОЛЬКО СОВЕТОВ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1066800"/>
            <a:ext cx="609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6415" algn="l"/>
              </a:tabLst>
            </a:pPr>
            <a:r>
              <a:rPr lang="ru-RU" sz="3600" spc="260" dirty="0">
                <a:latin typeface="Trebuchet MS"/>
                <a:ea typeface="+mj-ea"/>
                <a:cs typeface="Trebuchet MS"/>
              </a:rPr>
              <a:t>1.	КООПЕРАЦИЯ</a:t>
            </a:r>
          </a:p>
          <a:p>
            <a:pPr marL="12700" marR="106680"/>
            <a:endParaRPr lang="ru-RU" sz="2800" spc="-5" dirty="0" smtClean="0">
              <a:latin typeface="Verdana"/>
              <a:cs typeface="Verdana"/>
            </a:endParaRPr>
          </a:p>
          <a:p>
            <a:pPr marL="12700" marR="106680"/>
            <a:r>
              <a:rPr lang="ru-RU" sz="2800" spc="-5" dirty="0" smtClean="0">
                <a:latin typeface="Verdana"/>
                <a:cs typeface="Verdana"/>
              </a:rPr>
              <a:t>ХОУМЛЕНДЕРЫ </a:t>
            </a:r>
            <a:r>
              <a:rPr lang="ru-RU" sz="2800" spc="-5" dirty="0">
                <a:latin typeface="Verdana"/>
                <a:cs typeface="Verdana"/>
              </a:rPr>
              <a:t>- КОМАНДНЫЕ ИГРОКИ, ВАЖНА ЦЕННОСТЬ  ПЛОДОТВОРНОГО СОТРУДНИЧЕСТВА.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72200" y="1109004"/>
            <a:ext cx="54957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spc="260" dirty="0">
                <a:latin typeface="Trebuchet MS"/>
                <a:ea typeface="+mj-ea"/>
                <a:cs typeface="Trebuchet MS"/>
              </a:rPr>
              <a:t>2. ВРЕМЯ - ЦЕННОСТЬ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96000" y="2018608"/>
            <a:ext cx="641017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/>
            <a:r>
              <a:rPr lang="ru-RU" sz="2800" spc="-5" dirty="0">
                <a:latin typeface="Verdana"/>
                <a:cs typeface="Verdana"/>
              </a:rPr>
              <a:t>ВОЗМОЖНОСТЬ РАСХОДОВАТЬ ВРЕМЯ </a:t>
            </a:r>
            <a:r>
              <a:rPr lang="ru-RU" sz="2800" spc="-5" dirty="0" smtClean="0">
                <a:latin typeface="Verdana"/>
                <a:cs typeface="Verdana"/>
              </a:rPr>
              <a:t>ЭФФЕКТИВНО</a:t>
            </a:r>
            <a:endParaRPr lang="ru-RU" sz="2800" spc="-5" dirty="0">
              <a:latin typeface="Verdana"/>
              <a:cs typeface="Verdana"/>
            </a:endParaRPr>
          </a:p>
          <a:p>
            <a:pPr marL="12700" marR="988694">
              <a:lnSpc>
                <a:spcPct val="100000"/>
              </a:lnSpc>
            </a:pPr>
            <a:endParaRPr lang="ru-RU" sz="2800" spc="-5" dirty="0" smtClean="0">
              <a:latin typeface="Verdana"/>
              <a:cs typeface="Verdana"/>
            </a:endParaRPr>
          </a:p>
          <a:p>
            <a:pPr marL="12700" marR="988694">
              <a:lnSpc>
                <a:spcPct val="100000"/>
              </a:lnSpc>
            </a:pPr>
            <a:r>
              <a:rPr lang="ru-RU" sz="2800" spc="-5" dirty="0" smtClean="0">
                <a:latin typeface="Verdana"/>
                <a:cs typeface="Verdana"/>
              </a:rPr>
              <a:t>ЕСЛИ </a:t>
            </a:r>
            <a:r>
              <a:rPr lang="ru-RU" sz="2800" spc="-5" dirty="0">
                <a:latin typeface="Verdana"/>
                <a:cs typeface="Verdana"/>
              </a:rPr>
              <a:t>ЗАТРАТЫ ВРЕМЕНИ СЛИШКОМ ВЕЛИКИ, ОНИ </a:t>
            </a:r>
            <a:r>
              <a:rPr lang="ru-RU" sz="2800" spc="-5" dirty="0" smtClean="0">
                <a:latin typeface="Verdana"/>
                <a:cs typeface="Verdana"/>
              </a:rPr>
              <a:t>МОГУТ ВОВСЕ ОТКАЗАТЬСЯ  </a:t>
            </a:r>
            <a:r>
              <a:rPr lang="ru-RU" sz="2800" spc="-5" dirty="0">
                <a:latin typeface="Verdana"/>
                <a:cs typeface="Verdana"/>
              </a:rPr>
              <a:t>ОТ ИЗУЧЕНИЯ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4572000"/>
            <a:ext cx="36179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spc="260" dirty="0">
                <a:latin typeface="Trebuchet MS"/>
                <a:ea typeface="+mj-ea"/>
                <a:cs typeface="Trebuchet MS"/>
              </a:rPr>
              <a:t>3. ОЖИДАНИЯ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1000" y="5334000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 marR="43815">
              <a:lnSpc>
                <a:spcPts val="2810"/>
              </a:lnSpc>
              <a:spcBef>
                <a:spcPts val="250"/>
              </a:spcBef>
            </a:pPr>
            <a:r>
              <a:rPr lang="ru-RU" sz="2800" spc="-5" dirty="0">
                <a:latin typeface="Verdana"/>
                <a:cs typeface="Verdana"/>
              </a:rPr>
              <a:t>НЕОБХОДИМО СТАВИТЬ ПЕРЕД УЧЕНИКАМИ ВИДИМУЮ ЦЕЛЬ, К  КОТОРОЙ ОНИ БУДУТ ИДТИ.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</TotalTime>
  <Words>1195</Words>
  <Application>Microsoft Office PowerPoint</Application>
  <PresentationFormat>Произвольный</PresentationFormat>
  <Paragraphs>197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Office Theme</vt:lpstr>
      <vt:lpstr>Слайд 1</vt:lpstr>
      <vt:lpstr>О ЧЁМ БУДЕМ ГОВОРИТЬ?</vt:lpstr>
      <vt:lpstr>ПОКОЛЕНИЕ Z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4 на 09.09.2019</dc:title>
  <cp:lastModifiedBy>admin</cp:lastModifiedBy>
  <cp:revision>55</cp:revision>
  <dcterms:created xsi:type="dcterms:W3CDTF">2021-10-31T09:02:45Z</dcterms:created>
  <dcterms:modified xsi:type="dcterms:W3CDTF">2022-04-05T12:16:38Z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2020-03-25T00:00:00Z</vt:filetime>
  </property>
  <property fmtid="{D5CDD505-2E9C-101B-9397-08002B2CF9AE}" pid="3" name="Creator">
    <vt:lpwstr>PowerPoint</vt:lpwstr>
  </property>
  <property fmtid="{D5CDD505-2E9C-101B-9397-08002B2CF9AE}" pid="4" name="LastSaved">
    <vt:filetime>2021-10-31T00:00:00Z</vt:filetime>
  </property>
</Properties>
</file>